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60" r:id="rId3"/>
    <p:sldId id="261" r:id="rId4"/>
    <p:sldId id="262" r:id="rId5"/>
    <p:sldId id="263" r:id="rId6"/>
    <p:sldId id="257" r:id="rId7"/>
    <p:sldId id="258" r:id="rId8"/>
    <p:sldId id="259" r:id="rId9"/>
    <p:sldId id="264" r:id="rId10"/>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9"/>
    <p:restoredTop sz="94610"/>
  </p:normalViewPr>
  <p:slideViewPr>
    <p:cSldViewPr snapToGrid="0" snapToObjects="1">
      <p:cViewPr varScale="1">
        <p:scale>
          <a:sx n="89" d="100"/>
          <a:sy n="89" d="100"/>
        </p:scale>
        <p:origin x="200"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0173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1</a:t>
            </a:r>
            <a:endParaRPr lang="en-US" sz="1000" dirty="0"/>
          </a:p>
        </p:txBody>
      </p:sp>
      <p:sp>
        <p:nvSpPr>
          <p:cNvPr id="4" name="Text 1"/>
          <p:cNvSpPr/>
          <p:nvPr/>
        </p:nvSpPr>
        <p:spPr>
          <a:xfrm>
            <a:off x="9631375" y="109728"/>
            <a:ext cx="2286000" cy="228600"/>
          </a:xfrm>
          <a:prstGeom prst="rect">
            <a:avLst/>
          </a:prstGeom>
          <a:noFill/>
          <a:ln/>
        </p:spPr>
        <p:txBody>
          <a:bodyPr wrap="square" lIns="25400" tIns="25400" rIns="25400" bIns="25400" rtlCol="0" anchor="ctr"/>
          <a:lstStyle/>
          <a:p>
            <a:pPr marL="0" indent="0" algn="r">
              <a:buNone/>
            </a:pPr>
            <a:r>
              <a:rPr lang="en-US" sz="1000" dirty="0">
                <a:solidFill>
                  <a:srgbClr val="222222"/>
                </a:solidFill>
                <a:latin typeface="Calibri" pitchFamily="34" charset="0"/>
                <a:ea typeface="Calibri" pitchFamily="34" charset="-122"/>
                <a:cs typeface="Calibri" pitchFamily="34" charset="-120"/>
              </a:rPr>
              <a:t>Created: 2025-10-23 03:49:10</a:t>
            </a:r>
            <a:endParaRPr lang="en-US" sz="1000" dirty="0"/>
          </a:p>
        </p:txBody>
      </p:sp>
      <p:sp>
        <p:nvSpPr>
          <p:cNvPr id="5" name="Text 2"/>
          <p:cNvSpPr/>
          <p:nvPr/>
        </p:nvSpPr>
        <p:spPr>
          <a:xfrm>
            <a:off x="3765884" y="158576"/>
            <a:ext cx="7965868" cy="731520"/>
          </a:xfrm>
          <a:prstGeom prst="rect">
            <a:avLst/>
          </a:prstGeom>
          <a:noFill/>
          <a:ln/>
        </p:spPr>
        <p:txBody>
          <a:bodyPr wrap="square" lIns="25400" tIns="25400" rIns="25400" bIns="25400" rtlCol="0" anchor="ctr"/>
          <a:lstStyle/>
          <a:p>
            <a:pPr marL="0" indent="0" algn="l">
              <a:buNone/>
            </a:pPr>
            <a:r>
              <a:rPr lang="en-US" sz="2000" b="1" dirty="0" err="1">
                <a:solidFill>
                  <a:srgbClr val="222222"/>
                </a:solidFill>
                <a:latin typeface="Poppins" pitchFamily="34" charset="0"/>
                <a:ea typeface="Poppins" pitchFamily="34" charset="-122"/>
                <a:cs typeface="Poppins" pitchFamily="34" charset="-120"/>
              </a:rPr>
              <a:t>AutoCIM</a:t>
            </a:r>
            <a:r>
              <a:rPr lang="en-US" sz="2000" b="1" dirty="0">
                <a:solidFill>
                  <a:srgbClr val="222222"/>
                </a:solidFill>
                <a:latin typeface="Poppins" pitchFamily="34" charset="0"/>
                <a:ea typeface="Poppins" pitchFamily="34" charset="-122"/>
                <a:cs typeface="Poppins" pitchFamily="34" charset="-120"/>
              </a:rPr>
              <a:t> Demo - Project Overview</a:t>
            </a:r>
            <a:endParaRPr lang="en-US" sz="2000" dirty="0"/>
          </a:p>
        </p:txBody>
      </p:sp>
      <p:sp>
        <p:nvSpPr>
          <p:cNvPr id="6" name="Shape 3"/>
          <p:cNvSpPr/>
          <p:nvPr/>
        </p:nvSpPr>
        <p:spPr>
          <a:xfrm>
            <a:off x="457200" y="978408"/>
            <a:ext cx="4178808" cy="411480"/>
          </a:xfrm>
          <a:prstGeom prst="rect">
            <a:avLst/>
          </a:prstGeom>
          <a:solidFill>
            <a:srgbClr val="4285F4"/>
          </a:solidFill>
          <a:ln w="6350">
            <a:solidFill>
              <a:srgbClr val="FFFFFF"/>
            </a:solidFill>
            <a:prstDash val="solid"/>
          </a:ln>
        </p:spPr>
        <p:txBody>
          <a:bodyPr/>
          <a:lstStyle/>
          <a:p>
            <a:endParaRPr lang="en-US"/>
          </a:p>
        </p:txBody>
      </p:sp>
      <p:sp>
        <p:nvSpPr>
          <p:cNvPr id="7" name="Shape 4"/>
          <p:cNvSpPr/>
          <p:nvPr/>
        </p:nvSpPr>
        <p:spPr>
          <a:xfrm>
            <a:off x="4636008" y="978408"/>
            <a:ext cx="1673352" cy="411480"/>
          </a:xfrm>
          <a:prstGeom prst="rect">
            <a:avLst/>
          </a:prstGeom>
          <a:solidFill>
            <a:srgbClr val="4285F4"/>
          </a:solidFill>
          <a:ln w="6350">
            <a:solidFill>
              <a:srgbClr val="FFFFFF"/>
            </a:solidFill>
            <a:prstDash val="solid"/>
          </a:ln>
        </p:spPr>
        <p:txBody>
          <a:bodyPr/>
          <a:lstStyle/>
          <a:p>
            <a:endParaRPr lang="en-US"/>
          </a:p>
        </p:txBody>
      </p:sp>
      <p:sp>
        <p:nvSpPr>
          <p:cNvPr id="8" name="Text 5"/>
          <p:cNvSpPr/>
          <p:nvPr/>
        </p:nvSpPr>
        <p:spPr>
          <a:xfrm>
            <a:off x="457200" y="978408"/>
            <a:ext cx="4178808" cy="411480"/>
          </a:xfrm>
          <a:prstGeom prst="rect">
            <a:avLst/>
          </a:prstGeom>
          <a:noFill/>
          <a:ln/>
        </p:spPr>
        <p:txBody>
          <a:bodyPr wrap="square" lIns="76200" tIns="76200" rIns="76200" bIns="7620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Project Characteristics</a:t>
            </a:r>
            <a:endParaRPr lang="en-US" sz="1300" dirty="0"/>
          </a:p>
        </p:txBody>
      </p:sp>
      <p:sp>
        <p:nvSpPr>
          <p:cNvPr id="9" name="Text 6"/>
          <p:cNvSpPr/>
          <p:nvPr/>
        </p:nvSpPr>
        <p:spPr>
          <a:xfrm>
            <a:off x="4636008" y="978408"/>
            <a:ext cx="1673352" cy="411480"/>
          </a:xfrm>
          <a:prstGeom prst="rect">
            <a:avLst/>
          </a:prstGeom>
          <a:noFill/>
          <a:ln/>
        </p:spPr>
        <p:txBody>
          <a:bodyPr wrap="square" lIns="76200" tIns="76200" rIns="76200" bIns="7620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Notes</a:t>
            </a:r>
            <a:endParaRPr lang="en-US" sz="1300" dirty="0"/>
          </a:p>
        </p:txBody>
      </p:sp>
      <p:sp>
        <p:nvSpPr>
          <p:cNvPr id="10" name="Shape 7"/>
          <p:cNvSpPr/>
          <p:nvPr/>
        </p:nvSpPr>
        <p:spPr>
          <a:xfrm>
            <a:off x="457200" y="1664208"/>
            <a:ext cx="5852160" cy="274320"/>
          </a:xfrm>
          <a:prstGeom prst="rect">
            <a:avLst/>
          </a:prstGeom>
          <a:solidFill>
            <a:srgbClr val="F2F4F8"/>
          </a:solidFill>
          <a:ln w="12700">
            <a:solidFill>
              <a:srgbClr val="F2F4F8"/>
            </a:solidFill>
            <a:prstDash val="solid"/>
          </a:ln>
        </p:spPr>
        <p:txBody>
          <a:bodyPr/>
          <a:lstStyle/>
          <a:p>
            <a:endParaRPr lang="en-US"/>
          </a:p>
        </p:txBody>
      </p:sp>
      <p:sp>
        <p:nvSpPr>
          <p:cNvPr id="11" name="Shape 8"/>
          <p:cNvSpPr/>
          <p:nvPr/>
        </p:nvSpPr>
        <p:spPr>
          <a:xfrm>
            <a:off x="457200" y="2212848"/>
            <a:ext cx="5852160" cy="274320"/>
          </a:xfrm>
          <a:prstGeom prst="rect">
            <a:avLst/>
          </a:prstGeom>
          <a:solidFill>
            <a:srgbClr val="F2F4F8"/>
          </a:solidFill>
          <a:ln w="12700">
            <a:solidFill>
              <a:srgbClr val="F2F4F8"/>
            </a:solidFill>
            <a:prstDash val="solid"/>
          </a:ln>
        </p:spPr>
        <p:txBody>
          <a:bodyPr/>
          <a:lstStyle/>
          <a:p>
            <a:endParaRPr lang="en-US"/>
          </a:p>
        </p:txBody>
      </p:sp>
      <p:sp>
        <p:nvSpPr>
          <p:cNvPr id="12" name="Shape 9"/>
          <p:cNvSpPr/>
          <p:nvPr/>
        </p:nvSpPr>
        <p:spPr>
          <a:xfrm>
            <a:off x="457200" y="2761488"/>
            <a:ext cx="5852160" cy="274320"/>
          </a:xfrm>
          <a:prstGeom prst="rect">
            <a:avLst/>
          </a:prstGeom>
          <a:solidFill>
            <a:srgbClr val="F2F4F8"/>
          </a:solidFill>
          <a:ln w="12700">
            <a:solidFill>
              <a:srgbClr val="F2F4F8"/>
            </a:solidFill>
            <a:prstDash val="solid"/>
          </a:ln>
        </p:spPr>
        <p:txBody>
          <a:bodyPr/>
          <a:lstStyle/>
          <a:p>
            <a:endParaRPr lang="en-US"/>
          </a:p>
        </p:txBody>
      </p:sp>
      <p:graphicFrame>
        <p:nvGraphicFramePr>
          <p:cNvPr id="13" name="Table 0"/>
          <p:cNvGraphicFramePr>
            <a:graphicFrameLocks noGrp="1"/>
          </p:cNvGraphicFramePr>
          <p:nvPr>
            <p:extLst>
              <p:ext uri="{D42A27DB-BD31-4B8C-83A1-F6EECF244321}">
                <p14:modId xmlns:p14="http://schemas.microsoft.com/office/powerpoint/2010/main" val="1786090491"/>
              </p:ext>
            </p:extLst>
          </p:nvPr>
        </p:nvGraphicFramePr>
        <p:xfrm>
          <a:off x="457200" y="1389888"/>
          <a:ext cx="5852160" cy="2286000"/>
        </p:xfrm>
        <a:graphic>
          <a:graphicData uri="http://schemas.openxmlformats.org/drawingml/2006/table">
            <a:tbl>
              <a:tblPr/>
              <a:tblGrid>
                <a:gridCol w="1965960">
                  <a:extLst>
                    <a:ext uri="{9D8B030D-6E8A-4147-A177-3AD203B41FA5}">
                      <a16:colId xmlns:a16="http://schemas.microsoft.com/office/drawing/2014/main" val="20000"/>
                    </a:ext>
                  </a:extLst>
                </a:gridCol>
                <a:gridCol w="2212848">
                  <a:extLst>
                    <a:ext uri="{9D8B030D-6E8A-4147-A177-3AD203B41FA5}">
                      <a16:colId xmlns:a16="http://schemas.microsoft.com/office/drawing/2014/main" val="20001"/>
                    </a:ext>
                  </a:extLst>
                </a:gridCol>
                <a:gridCol w="1673352">
                  <a:extLst>
                    <a:ext uri="{9D8B030D-6E8A-4147-A177-3AD203B41FA5}">
                      <a16:colId xmlns:a16="http://schemas.microsoft.com/office/drawing/2014/main" val="20002"/>
                    </a:ext>
                  </a:extLst>
                </a:gridCol>
              </a:tblGrid>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Project Name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err="1">
                          <a:solidFill>
                            <a:srgbClr val="222222"/>
                          </a:solidFill>
                          <a:latin typeface="Calibri" pitchFamily="34" charset="0"/>
                          <a:ea typeface="Calibri" pitchFamily="34" charset="-122"/>
                          <a:cs typeface="Calibri" pitchFamily="34" charset="-120"/>
                        </a:rPr>
                        <a:t>AutoCIM</a:t>
                      </a:r>
                      <a:r>
                        <a:rPr lang="en-US" sz="1000" dirty="0">
                          <a:solidFill>
                            <a:srgbClr val="222222"/>
                          </a:solidFill>
                          <a:latin typeface="Calibri" pitchFamily="34" charset="0"/>
                          <a:ea typeface="Calibri" pitchFamily="34" charset="-122"/>
                          <a:cs typeface="Calibri" pitchFamily="34" charset="-120"/>
                        </a:rPr>
                        <a:t> Demo</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err="1">
                          <a:solidFill>
                            <a:srgbClr val="222222"/>
                          </a:solidFill>
                          <a:latin typeface="Calibri" pitchFamily="34" charset="0"/>
                          <a:ea typeface="Calibri" pitchFamily="34" charset="-122"/>
                          <a:cs typeface="Calibri" pitchFamily="34" charset="-120"/>
                        </a:rPr>
                        <a:t>Ecosuite</a:t>
                      </a:r>
                      <a:r>
                        <a:rPr lang="en-US" sz="1000" dirty="0">
                          <a:solidFill>
                            <a:srgbClr val="222222"/>
                          </a:solidFill>
                          <a:latin typeface="Calibri" pitchFamily="34" charset="0"/>
                          <a:ea typeface="Calibri" pitchFamily="34" charset="-122"/>
                          <a:cs typeface="Calibri" pitchFamily="34" charset="-120"/>
                        </a:rPr>
                        <a:t>, Inc.</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Location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Brooklyn, NY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New York</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Project Size (AC Size)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480 kW</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Project Size (DC Size)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650.16 kW</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Status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Pre-Construction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Revenue Source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Community Solar Income, Grant, SREC Revenue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NTP Goal</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2025-06-27</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14" name="Shape 10"/>
          <p:cNvSpPr/>
          <p:nvPr/>
        </p:nvSpPr>
        <p:spPr>
          <a:xfrm>
            <a:off x="457200" y="3950208"/>
            <a:ext cx="1965960" cy="411480"/>
          </a:xfrm>
          <a:prstGeom prst="rect">
            <a:avLst/>
          </a:prstGeom>
          <a:solidFill>
            <a:srgbClr val="4285F4"/>
          </a:solidFill>
          <a:ln w="6350">
            <a:solidFill>
              <a:srgbClr val="FFFFFF"/>
            </a:solidFill>
            <a:prstDash val="solid"/>
          </a:ln>
        </p:spPr>
        <p:txBody>
          <a:bodyPr/>
          <a:lstStyle/>
          <a:p>
            <a:endParaRPr lang="en-US"/>
          </a:p>
        </p:txBody>
      </p:sp>
      <p:sp>
        <p:nvSpPr>
          <p:cNvPr id="15" name="Text 11"/>
          <p:cNvSpPr/>
          <p:nvPr/>
        </p:nvSpPr>
        <p:spPr>
          <a:xfrm>
            <a:off x="457200" y="3950208"/>
            <a:ext cx="1965960" cy="41148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Milestone</a:t>
            </a:r>
            <a:endParaRPr lang="en-US" sz="1200" dirty="0"/>
          </a:p>
        </p:txBody>
      </p:sp>
      <p:sp>
        <p:nvSpPr>
          <p:cNvPr id="16" name="Shape 12"/>
          <p:cNvSpPr/>
          <p:nvPr/>
        </p:nvSpPr>
        <p:spPr>
          <a:xfrm>
            <a:off x="2423160" y="3950208"/>
            <a:ext cx="2212848" cy="411480"/>
          </a:xfrm>
          <a:prstGeom prst="rect">
            <a:avLst/>
          </a:prstGeom>
          <a:solidFill>
            <a:srgbClr val="4285F4"/>
          </a:solidFill>
          <a:ln w="6350">
            <a:solidFill>
              <a:srgbClr val="FFFFFF"/>
            </a:solidFill>
            <a:prstDash val="solid"/>
          </a:ln>
        </p:spPr>
        <p:txBody>
          <a:bodyPr/>
          <a:lstStyle/>
          <a:p>
            <a:endParaRPr lang="en-US"/>
          </a:p>
        </p:txBody>
      </p:sp>
      <p:sp>
        <p:nvSpPr>
          <p:cNvPr id="17" name="Text 13"/>
          <p:cNvSpPr/>
          <p:nvPr/>
        </p:nvSpPr>
        <p:spPr>
          <a:xfrm>
            <a:off x="2423160" y="3950208"/>
            <a:ext cx="2212848" cy="41148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Date</a:t>
            </a:r>
            <a:endParaRPr lang="en-US" sz="1200" dirty="0"/>
          </a:p>
        </p:txBody>
      </p:sp>
      <p:sp>
        <p:nvSpPr>
          <p:cNvPr id="18" name="Shape 14"/>
          <p:cNvSpPr/>
          <p:nvPr/>
        </p:nvSpPr>
        <p:spPr>
          <a:xfrm>
            <a:off x="4636008" y="3950208"/>
            <a:ext cx="1673352" cy="411480"/>
          </a:xfrm>
          <a:prstGeom prst="rect">
            <a:avLst/>
          </a:prstGeom>
          <a:solidFill>
            <a:srgbClr val="4285F4"/>
          </a:solidFill>
          <a:ln w="6350">
            <a:solidFill>
              <a:srgbClr val="FFFFFF"/>
            </a:solidFill>
            <a:prstDash val="solid"/>
          </a:ln>
        </p:spPr>
        <p:txBody>
          <a:bodyPr/>
          <a:lstStyle/>
          <a:p>
            <a:endParaRPr lang="en-US"/>
          </a:p>
        </p:txBody>
      </p:sp>
      <p:sp>
        <p:nvSpPr>
          <p:cNvPr id="19" name="Text 15"/>
          <p:cNvSpPr/>
          <p:nvPr/>
        </p:nvSpPr>
        <p:spPr>
          <a:xfrm>
            <a:off x="4636008" y="3950208"/>
            <a:ext cx="1673352" cy="41148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Status</a:t>
            </a:r>
            <a:endParaRPr lang="en-US" sz="1200" dirty="0"/>
          </a:p>
        </p:txBody>
      </p:sp>
      <p:sp>
        <p:nvSpPr>
          <p:cNvPr id="20" name="Shape 16"/>
          <p:cNvSpPr/>
          <p:nvPr/>
        </p:nvSpPr>
        <p:spPr>
          <a:xfrm>
            <a:off x="457200" y="4636008"/>
            <a:ext cx="5852160" cy="274320"/>
          </a:xfrm>
          <a:prstGeom prst="rect">
            <a:avLst/>
          </a:prstGeom>
          <a:solidFill>
            <a:srgbClr val="F2F4F8"/>
          </a:solidFill>
          <a:ln w="12700">
            <a:solidFill>
              <a:srgbClr val="F2F4F8"/>
            </a:solidFill>
            <a:prstDash val="solid"/>
          </a:ln>
        </p:spPr>
        <p:txBody>
          <a:bodyPr/>
          <a:lstStyle/>
          <a:p>
            <a:endParaRPr lang="en-US"/>
          </a:p>
        </p:txBody>
      </p:sp>
      <p:sp>
        <p:nvSpPr>
          <p:cNvPr id="21" name="Shape 17"/>
          <p:cNvSpPr/>
          <p:nvPr/>
        </p:nvSpPr>
        <p:spPr>
          <a:xfrm>
            <a:off x="457200" y="5184648"/>
            <a:ext cx="5852160" cy="274320"/>
          </a:xfrm>
          <a:prstGeom prst="rect">
            <a:avLst/>
          </a:prstGeom>
          <a:solidFill>
            <a:srgbClr val="F2F4F8"/>
          </a:solidFill>
          <a:ln w="12700">
            <a:solidFill>
              <a:srgbClr val="F2F4F8"/>
            </a:solidFill>
            <a:prstDash val="solid"/>
          </a:ln>
        </p:spPr>
        <p:txBody>
          <a:bodyPr/>
          <a:lstStyle/>
          <a:p>
            <a:endParaRPr lang="en-US"/>
          </a:p>
        </p:txBody>
      </p:sp>
      <p:sp>
        <p:nvSpPr>
          <p:cNvPr id="22" name="Shape 18"/>
          <p:cNvSpPr/>
          <p:nvPr/>
        </p:nvSpPr>
        <p:spPr>
          <a:xfrm>
            <a:off x="457200" y="5733288"/>
            <a:ext cx="5852160" cy="274320"/>
          </a:xfrm>
          <a:prstGeom prst="rect">
            <a:avLst/>
          </a:prstGeom>
          <a:solidFill>
            <a:srgbClr val="F2F4F8"/>
          </a:solidFill>
          <a:ln w="12700">
            <a:solidFill>
              <a:srgbClr val="F2F4F8"/>
            </a:solidFill>
            <a:prstDash val="solid"/>
          </a:ln>
        </p:spPr>
        <p:txBody>
          <a:bodyPr/>
          <a:lstStyle/>
          <a:p>
            <a:endParaRPr lang="en-US"/>
          </a:p>
        </p:txBody>
      </p:sp>
      <p:graphicFrame>
        <p:nvGraphicFramePr>
          <p:cNvPr id="23" name="Table 1"/>
          <p:cNvGraphicFramePr>
            <a:graphicFrameLocks noGrp="1"/>
          </p:cNvGraphicFramePr>
          <p:nvPr>
            <p:extLst>
              <p:ext uri="{D42A27DB-BD31-4B8C-83A1-F6EECF244321}">
                <p14:modId xmlns:p14="http://schemas.microsoft.com/office/powerpoint/2010/main" val="1579011935"/>
              </p:ext>
            </p:extLst>
          </p:nvPr>
        </p:nvGraphicFramePr>
        <p:xfrm>
          <a:off x="457200" y="4361688"/>
          <a:ext cx="5852160" cy="2133600"/>
        </p:xfrm>
        <a:graphic>
          <a:graphicData uri="http://schemas.openxmlformats.org/drawingml/2006/table">
            <a:tbl>
              <a:tblPr/>
              <a:tblGrid>
                <a:gridCol w="1965960">
                  <a:extLst>
                    <a:ext uri="{9D8B030D-6E8A-4147-A177-3AD203B41FA5}">
                      <a16:colId xmlns:a16="http://schemas.microsoft.com/office/drawing/2014/main" val="20000"/>
                    </a:ext>
                  </a:extLst>
                </a:gridCol>
                <a:gridCol w="2212848">
                  <a:extLst>
                    <a:ext uri="{9D8B030D-6E8A-4147-A177-3AD203B41FA5}">
                      <a16:colId xmlns:a16="http://schemas.microsoft.com/office/drawing/2014/main" val="20001"/>
                    </a:ext>
                  </a:extLst>
                </a:gridCol>
                <a:gridCol w="1673352">
                  <a:extLst>
                    <a:ext uri="{9D8B030D-6E8A-4147-A177-3AD203B41FA5}">
                      <a16:colId xmlns:a16="http://schemas.microsoft.com/office/drawing/2014/main" val="20002"/>
                    </a:ext>
                  </a:extLst>
                </a:gridCol>
              </a:tblGrid>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Project Initiated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January 22, 2021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Completed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Interconnection Application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March 31, 2022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Completed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Permitting Phase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May 24, 2023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Completed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Pre-Construction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June 17, 2024</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Completed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Construction Start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March 26, 2025</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Completed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Notice to Proceed (NTP)</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June 27, 2025</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Completed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74320">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Operational</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July 24, 2025</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Completed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pic>
        <p:nvPicPr>
          <p:cNvPr id="24" name="Image 1" descr="https://ecosuite-public-assets-prod.s3.amazonaws.com/organization-c54e0075-47ca-4f2d-9b4c-5509447fb95f/project/ecosuite_projectNJ5_media_banner/7087189.jpg"/>
          <p:cNvPicPr>
            <a:picLocks noChangeAspect="1"/>
          </p:cNvPicPr>
          <p:nvPr/>
        </p:nvPicPr>
        <p:blipFill>
          <a:blip r:embed="rId3"/>
          <a:srcRect/>
          <a:stretch/>
        </p:blipFill>
        <p:spPr>
          <a:xfrm>
            <a:off x="6702552" y="1271016"/>
            <a:ext cx="5029200" cy="4572000"/>
          </a:xfrm>
          <a:prstGeom prst="rect">
            <a:avLst/>
          </a:prstGeom>
        </p:spPr>
      </p:pic>
      <p:pic>
        <p:nvPicPr>
          <p:cNvPr id="25" name="Image 0" descr="./Logo.png">
            <a:extLst>
              <a:ext uri="{FF2B5EF4-FFF2-40B4-BE49-F238E27FC236}">
                <a16:creationId xmlns:a16="http://schemas.microsoft.com/office/drawing/2014/main" id="{3C81081D-F2B7-152D-828F-4EBCF5BC6C73}"/>
              </a:ext>
            </a:extLst>
          </p:cNvPr>
          <p:cNvPicPr>
            <a:picLocks noChangeAspect="1"/>
          </p:cNvPicPr>
          <p:nvPr/>
        </p:nvPicPr>
        <p:blipFill>
          <a:blip r:embed="rId4"/>
          <a:stretch>
            <a:fillRect/>
          </a:stretch>
        </p:blipFill>
        <p:spPr>
          <a:xfrm>
            <a:off x="457200" y="169164"/>
            <a:ext cx="3111500" cy="67208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5">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5</a:t>
            </a:r>
            <a:endParaRPr lang="en-US" sz="1000" dirty="0"/>
          </a:p>
        </p:txBody>
      </p:sp>
      <p:pic>
        <p:nvPicPr>
          <p:cNvPr id="3" name="Image 0" descr="./Logo.png"/>
          <p:cNvPicPr>
            <a:picLocks noChangeAspect="1"/>
          </p:cNvPicPr>
          <p:nvPr/>
        </p:nvPicPr>
        <p:blipFill>
          <a:blip r:embed="rId3"/>
          <a:stretch>
            <a:fillRect/>
          </a:stretch>
        </p:blipFill>
        <p:spPr>
          <a:xfrm>
            <a:off x="9354312" y="109728"/>
            <a:ext cx="2286000" cy="493776"/>
          </a:xfrm>
          <a:prstGeom prst="rect">
            <a:avLst/>
          </a:prstGeom>
        </p:spPr>
      </p:pic>
      <p:sp>
        <p:nvSpPr>
          <p:cNvPr id="4" name="Text 1"/>
          <p:cNvSpPr/>
          <p:nvPr/>
        </p:nvSpPr>
        <p:spPr>
          <a:xfrm>
            <a:off x="457200" y="109728"/>
            <a:ext cx="8714232" cy="493776"/>
          </a:xfrm>
          <a:prstGeom prst="rect">
            <a:avLst/>
          </a:prstGeom>
          <a:noFill/>
          <a:ln/>
        </p:spPr>
        <p:txBody>
          <a:bodyPr wrap="square" lIns="76200" tIns="76200" rIns="76200" bIns="76200" rtlCol="0" anchor="ctr"/>
          <a:lstStyle/>
          <a:p>
            <a:pPr marL="0" indent="0" algn="l">
              <a:buNone/>
            </a:pPr>
            <a:r>
              <a:rPr lang="en-US" sz="1800" b="1" dirty="0">
                <a:solidFill>
                  <a:srgbClr val="222222"/>
                </a:solidFill>
                <a:latin typeface="Calibri" pitchFamily="34" charset="0"/>
                <a:ea typeface="Calibri" pitchFamily="34" charset="-122"/>
                <a:cs typeface="Calibri" pitchFamily="34" charset="-120"/>
              </a:rPr>
              <a:t>Model Inputs - CAPEX</a:t>
            </a:r>
            <a:endParaRPr lang="en-US" sz="1800" dirty="0"/>
          </a:p>
        </p:txBody>
      </p:sp>
      <p:sp>
        <p:nvSpPr>
          <p:cNvPr id="5" name="Shape 2"/>
          <p:cNvSpPr/>
          <p:nvPr/>
        </p:nvSpPr>
        <p:spPr>
          <a:xfrm>
            <a:off x="292608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6" name="Text 3"/>
          <p:cNvSpPr/>
          <p:nvPr/>
        </p:nvSpPr>
        <p:spPr>
          <a:xfrm>
            <a:off x="292608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Budget ($)</a:t>
            </a:r>
            <a:endParaRPr lang="en-US" sz="1200" dirty="0"/>
          </a:p>
        </p:txBody>
      </p:sp>
      <p:sp>
        <p:nvSpPr>
          <p:cNvPr id="7" name="Shape 4"/>
          <p:cNvSpPr/>
          <p:nvPr/>
        </p:nvSpPr>
        <p:spPr>
          <a:xfrm>
            <a:off x="402336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8" name="Text 5"/>
          <p:cNvSpPr/>
          <p:nvPr/>
        </p:nvSpPr>
        <p:spPr>
          <a:xfrm>
            <a:off x="402336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Actual</a:t>
            </a:r>
            <a:endParaRPr lang="en-US" sz="1200" dirty="0"/>
          </a:p>
        </p:txBody>
      </p:sp>
      <p:sp>
        <p:nvSpPr>
          <p:cNvPr id="9" name="Shape 6"/>
          <p:cNvSpPr/>
          <p:nvPr/>
        </p:nvSpPr>
        <p:spPr>
          <a:xfrm>
            <a:off x="5120640" y="694944"/>
            <a:ext cx="822960" cy="320040"/>
          </a:xfrm>
          <a:prstGeom prst="rect">
            <a:avLst/>
          </a:prstGeom>
          <a:solidFill>
            <a:srgbClr val="4285F4"/>
          </a:solidFill>
          <a:ln w="6350">
            <a:solidFill>
              <a:srgbClr val="FFFFFF"/>
            </a:solidFill>
            <a:prstDash val="solid"/>
          </a:ln>
        </p:spPr>
        <p:txBody>
          <a:bodyPr/>
          <a:lstStyle/>
          <a:p>
            <a:endParaRPr lang="en-US"/>
          </a:p>
        </p:txBody>
      </p:sp>
      <p:sp>
        <p:nvSpPr>
          <p:cNvPr id="10" name="Text 7"/>
          <p:cNvSpPr/>
          <p:nvPr/>
        </p:nvSpPr>
        <p:spPr>
          <a:xfrm>
            <a:off x="5120640" y="694944"/>
            <a:ext cx="82296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ITC</a:t>
            </a:r>
            <a:endParaRPr lang="en-US" sz="1200" dirty="0"/>
          </a:p>
        </p:txBody>
      </p:sp>
      <p:graphicFrame>
        <p:nvGraphicFramePr>
          <p:cNvPr id="18" name="Table 0"/>
          <p:cNvGraphicFramePr>
            <a:graphicFrameLocks noGrp="1"/>
          </p:cNvGraphicFramePr>
          <p:nvPr>
            <p:extLst>
              <p:ext uri="{D42A27DB-BD31-4B8C-83A1-F6EECF244321}">
                <p14:modId xmlns:p14="http://schemas.microsoft.com/office/powerpoint/2010/main" val="1579011935"/>
              </p:ext>
            </p:extLst>
          </p:nvPr>
        </p:nvGraphicFramePr>
        <p:xfrm>
          <a:off x="457200" y="1014984"/>
          <a:ext cx="5486400" cy="5791200"/>
        </p:xfrm>
        <a:graphic>
          <a:graphicData uri="http://schemas.openxmlformats.org/drawingml/2006/table">
            <a:tbl>
              <a:tblPr/>
              <a:tblGrid>
                <a:gridCol w="246888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tblGrid>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EPC - Solar Installation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b="1" dirty="0">
                          <a:solidFill>
                            <a:srgbClr val="222222"/>
                          </a:solidFill>
                          <a:latin typeface="Calibri" pitchFamily="34" charset="0"/>
                          <a:ea typeface="Calibri" pitchFamily="34" charset="-122"/>
                          <a:cs typeface="Calibri" pitchFamily="34" charset="-120"/>
                        </a:rPr>
                        <a:t>$965,750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BOS/Labor/Construction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$627,016</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1"/>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Inverters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$64,657</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2"/>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Modules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$75,002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3"/>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Monitoring System</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$12,500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4"/>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Other Equipment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$125,000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5"/>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Racking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$51,726</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6"/>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Site Improvement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$9,849</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7"/>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Soft Costs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b="1" dirty="0">
                          <a:solidFill>
                            <a:srgbClr val="222222"/>
                          </a:solidFill>
                          <a:latin typeface="Calibri" pitchFamily="34" charset="0"/>
                          <a:ea typeface="Calibri" pitchFamily="34" charset="-122"/>
                          <a:cs typeface="Calibri" pitchFamily="34" charset="-120"/>
                        </a:rPr>
                        <a:t>$149,248</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8"/>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Construction Financing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$36,940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9"/>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Construction Insurance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$8,082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Legal, Accounting, Audit Expenses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$8,000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1"/>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Permanent Financing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$40,000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2"/>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Site Control</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$4,500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3"/>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Software Implementation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$3,233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4"/>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Subscriber Acquisition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$48,493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5"/>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Engineering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b="1" dirty="0">
                          <a:solidFill>
                            <a:srgbClr val="222222"/>
                          </a:solidFill>
                          <a:latin typeface="Calibri" pitchFamily="34" charset="0"/>
                          <a:ea typeface="Calibri" pitchFamily="34" charset="-122"/>
                          <a:cs typeface="Calibri" pitchFamily="34" charset="-120"/>
                        </a:rPr>
                        <a:t>$17,850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16"/>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Electrical Design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$1,681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7"/>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Mechanical Design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$194</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
        <p:nvSpPr>
          <p:cNvPr id="12" name="Shape 8"/>
          <p:cNvSpPr/>
          <p:nvPr/>
        </p:nvSpPr>
        <p:spPr>
          <a:xfrm>
            <a:off x="868680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13" name="Text 9"/>
          <p:cNvSpPr/>
          <p:nvPr/>
        </p:nvSpPr>
        <p:spPr>
          <a:xfrm>
            <a:off x="868680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Budget ($)</a:t>
            </a:r>
            <a:endParaRPr lang="en-US" sz="1200" dirty="0"/>
          </a:p>
        </p:txBody>
      </p:sp>
      <p:sp>
        <p:nvSpPr>
          <p:cNvPr id="14" name="Shape 10"/>
          <p:cNvSpPr/>
          <p:nvPr/>
        </p:nvSpPr>
        <p:spPr>
          <a:xfrm>
            <a:off x="978408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15" name="Text 11"/>
          <p:cNvSpPr/>
          <p:nvPr/>
        </p:nvSpPr>
        <p:spPr>
          <a:xfrm>
            <a:off x="978408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Actual</a:t>
            </a:r>
            <a:endParaRPr lang="en-US" sz="1200" dirty="0"/>
          </a:p>
        </p:txBody>
      </p:sp>
      <p:sp>
        <p:nvSpPr>
          <p:cNvPr id="16" name="Shape 12"/>
          <p:cNvSpPr/>
          <p:nvPr/>
        </p:nvSpPr>
        <p:spPr>
          <a:xfrm>
            <a:off x="10881360" y="694944"/>
            <a:ext cx="822960" cy="320040"/>
          </a:xfrm>
          <a:prstGeom prst="rect">
            <a:avLst/>
          </a:prstGeom>
          <a:solidFill>
            <a:srgbClr val="4285F4"/>
          </a:solidFill>
          <a:ln w="6350">
            <a:solidFill>
              <a:srgbClr val="FFFFFF"/>
            </a:solidFill>
            <a:prstDash val="solid"/>
          </a:ln>
        </p:spPr>
        <p:txBody>
          <a:bodyPr/>
          <a:lstStyle/>
          <a:p>
            <a:endParaRPr lang="en-US"/>
          </a:p>
        </p:txBody>
      </p:sp>
      <p:sp>
        <p:nvSpPr>
          <p:cNvPr id="17" name="Text 13"/>
          <p:cNvSpPr/>
          <p:nvPr/>
        </p:nvSpPr>
        <p:spPr>
          <a:xfrm>
            <a:off x="10881360" y="694944"/>
            <a:ext cx="82296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ITC</a:t>
            </a:r>
            <a:endParaRPr lang="en-US" sz="1200" dirty="0"/>
          </a:p>
        </p:txBody>
      </p:sp>
      <p:graphicFrame>
        <p:nvGraphicFramePr>
          <p:cNvPr id="11" name="Table 1"/>
          <p:cNvGraphicFramePr>
            <a:graphicFrameLocks noGrp="1"/>
          </p:cNvGraphicFramePr>
          <p:nvPr>
            <p:extLst>
              <p:ext uri="{D42A27DB-BD31-4B8C-83A1-F6EECF244321}">
                <p14:modId xmlns:p14="http://schemas.microsoft.com/office/powerpoint/2010/main" val="1579011935"/>
              </p:ext>
            </p:extLst>
          </p:nvPr>
        </p:nvGraphicFramePr>
        <p:xfrm>
          <a:off x="6217920" y="1014984"/>
          <a:ext cx="5486400" cy="3352800"/>
        </p:xfrm>
        <a:graphic>
          <a:graphicData uri="http://schemas.openxmlformats.org/drawingml/2006/table">
            <a:tbl>
              <a:tblPr/>
              <a:tblGrid>
                <a:gridCol w="246888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tblGrid>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PE Stamp</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$1,900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QA/QC Fees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$3,673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1"/>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Site Surveying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2"/>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Structural</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$8,402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3"/>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Interconnection Costs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b="1" dirty="0">
                          <a:solidFill>
                            <a:srgbClr val="222222"/>
                          </a:solidFill>
                          <a:latin typeface="Calibri" pitchFamily="34" charset="0"/>
                          <a:ea typeface="Calibri" pitchFamily="34" charset="-122"/>
                          <a:cs typeface="Calibri" pitchFamily="34" charset="-120"/>
                        </a:rPr>
                        <a:t>$45,476</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4"/>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Application/Study Fees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$9,699</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5"/>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Construction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$35,778</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6"/>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Permitting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b="1" dirty="0">
                          <a:solidFill>
                            <a:srgbClr val="222222"/>
                          </a:solidFill>
                          <a:latin typeface="Calibri" pitchFamily="34" charset="0"/>
                          <a:ea typeface="Calibri" pitchFamily="34" charset="-122"/>
                          <a:cs typeface="Calibri" pitchFamily="34" charset="-120"/>
                        </a:rPr>
                        <a:t>$31,503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7"/>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Application Materials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$1,000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8"/>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Expeditor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$7,500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9"/>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Town Fees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$23,003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19" name="Shape 14"/>
          <p:cNvSpPr/>
          <p:nvPr/>
        </p:nvSpPr>
        <p:spPr>
          <a:xfrm>
            <a:off x="6217920" y="4594860"/>
            <a:ext cx="5486400" cy="288036"/>
          </a:xfrm>
          <a:prstGeom prst="rect">
            <a:avLst/>
          </a:prstGeom>
          <a:solidFill>
            <a:srgbClr val="4285F4"/>
          </a:solidFill>
          <a:ln w="12700">
            <a:solidFill>
              <a:srgbClr val="4285F4"/>
            </a:solidFill>
            <a:prstDash val="solid"/>
          </a:ln>
        </p:spPr>
        <p:txBody>
          <a:bodyPr/>
          <a:lstStyle/>
          <a:p>
            <a:endParaRPr lang="en-US"/>
          </a:p>
        </p:txBody>
      </p:sp>
      <p:graphicFrame>
        <p:nvGraphicFramePr>
          <p:cNvPr id="20" name="Table 2"/>
          <p:cNvGraphicFramePr>
            <a:graphicFrameLocks noGrp="1"/>
          </p:cNvGraphicFramePr>
          <p:nvPr>
            <p:extLst>
              <p:ext uri="{D42A27DB-BD31-4B8C-83A1-F6EECF244321}">
                <p14:modId xmlns:p14="http://schemas.microsoft.com/office/powerpoint/2010/main" val="1579011935"/>
              </p:ext>
            </p:extLst>
          </p:nvPr>
        </p:nvGraphicFramePr>
        <p:xfrm>
          <a:off x="6217920" y="4594860"/>
          <a:ext cx="5486400" cy="304800"/>
        </p:xfrm>
        <a:graphic>
          <a:graphicData uri="http://schemas.openxmlformats.org/drawingml/2006/table">
            <a:tbl>
              <a:tblPr/>
              <a:tblGrid>
                <a:gridCol w="246888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tblGrid>
              <a:tr h="288036">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Grand Total</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$1,209,827</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6">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6</a:t>
            </a:r>
            <a:endParaRPr lang="en-US" sz="1000" dirty="0"/>
          </a:p>
        </p:txBody>
      </p:sp>
      <p:pic>
        <p:nvPicPr>
          <p:cNvPr id="3" name="Image 0" descr="./Logo.png"/>
          <p:cNvPicPr>
            <a:picLocks noChangeAspect="1"/>
          </p:cNvPicPr>
          <p:nvPr/>
        </p:nvPicPr>
        <p:blipFill>
          <a:blip r:embed="rId3"/>
          <a:stretch>
            <a:fillRect/>
          </a:stretch>
        </p:blipFill>
        <p:spPr>
          <a:xfrm>
            <a:off x="9354312" y="109728"/>
            <a:ext cx="2286000" cy="493776"/>
          </a:xfrm>
          <a:prstGeom prst="rect">
            <a:avLst/>
          </a:prstGeom>
        </p:spPr>
      </p:pic>
      <p:sp>
        <p:nvSpPr>
          <p:cNvPr id="4" name="Text 1"/>
          <p:cNvSpPr/>
          <p:nvPr/>
        </p:nvSpPr>
        <p:spPr>
          <a:xfrm>
            <a:off x="457200" y="109728"/>
            <a:ext cx="8714232" cy="493776"/>
          </a:xfrm>
          <a:prstGeom prst="rect">
            <a:avLst/>
          </a:prstGeom>
          <a:noFill/>
          <a:ln/>
        </p:spPr>
        <p:txBody>
          <a:bodyPr wrap="square" lIns="76200" tIns="76200" rIns="76200" bIns="76200" rtlCol="0" anchor="ctr"/>
          <a:lstStyle/>
          <a:p>
            <a:pPr marL="0" indent="0" algn="l">
              <a:buNone/>
            </a:pPr>
            <a:r>
              <a:rPr lang="en-US" sz="1800" b="1" dirty="0">
                <a:solidFill>
                  <a:srgbClr val="222222"/>
                </a:solidFill>
                <a:latin typeface="Calibri" pitchFamily="34" charset="0"/>
                <a:ea typeface="Calibri" pitchFamily="34" charset="-122"/>
                <a:cs typeface="Calibri" pitchFamily="34" charset="-120"/>
              </a:rPr>
              <a:t>Model Inputs - Revenue</a:t>
            </a:r>
            <a:endParaRPr lang="en-US" sz="1800" dirty="0"/>
          </a:p>
        </p:txBody>
      </p:sp>
      <p:sp>
        <p:nvSpPr>
          <p:cNvPr id="5" name="Shape 2"/>
          <p:cNvSpPr/>
          <p:nvPr/>
        </p:nvSpPr>
        <p:spPr>
          <a:xfrm>
            <a:off x="365760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6" name="Text 3"/>
          <p:cNvSpPr/>
          <p:nvPr/>
        </p:nvSpPr>
        <p:spPr>
          <a:xfrm>
            <a:off x="3657600" y="694944"/>
            <a:ext cx="109728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Start Rate</a:t>
            </a:r>
            <a:endParaRPr lang="en-US" sz="1000" dirty="0"/>
          </a:p>
        </p:txBody>
      </p:sp>
      <p:sp>
        <p:nvSpPr>
          <p:cNvPr id="7" name="Shape 4"/>
          <p:cNvSpPr/>
          <p:nvPr/>
        </p:nvSpPr>
        <p:spPr>
          <a:xfrm>
            <a:off x="4754880" y="694944"/>
            <a:ext cx="731520" cy="320040"/>
          </a:xfrm>
          <a:prstGeom prst="rect">
            <a:avLst/>
          </a:prstGeom>
          <a:solidFill>
            <a:srgbClr val="4285F4"/>
          </a:solidFill>
          <a:ln w="6350">
            <a:solidFill>
              <a:srgbClr val="FFFFFF"/>
            </a:solidFill>
            <a:prstDash val="solid"/>
          </a:ln>
        </p:spPr>
        <p:txBody>
          <a:bodyPr/>
          <a:lstStyle/>
          <a:p>
            <a:endParaRPr lang="en-US"/>
          </a:p>
        </p:txBody>
      </p:sp>
      <p:sp>
        <p:nvSpPr>
          <p:cNvPr id="8" name="Text 5"/>
          <p:cNvSpPr/>
          <p:nvPr/>
        </p:nvSpPr>
        <p:spPr>
          <a:xfrm>
            <a:off x="4754880" y="694944"/>
            <a:ext cx="73152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Term</a:t>
            </a:r>
            <a:endParaRPr lang="en-US" sz="1000" dirty="0"/>
          </a:p>
        </p:txBody>
      </p:sp>
      <p:sp>
        <p:nvSpPr>
          <p:cNvPr id="9" name="Shape 6"/>
          <p:cNvSpPr/>
          <p:nvPr/>
        </p:nvSpPr>
        <p:spPr>
          <a:xfrm>
            <a:off x="548640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10" name="Text 7"/>
          <p:cNvSpPr/>
          <p:nvPr/>
        </p:nvSpPr>
        <p:spPr>
          <a:xfrm>
            <a:off x="5486400" y="694944"/>
            <a:ext cx="109728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Start Date</a:t>
            </a:r>
            <a:endParaRPr lang="en-US" sz="1000" dirty="0"/>
          </a:p>
        </p:txBody>
      </p:sp>
      <p:sp>
        <p:nvSpPr>
          <p:cNvPr id="11" name="Shape 8"/>
          <p:cNvSpPr/>
          <p:nvPr/>
        </p:nvSpPr>
        <p:spPr>
          <a:xfrm>
            <a:off x="6583680" y="694944"/>
            <a:ext cx="914400" cy="320040"/>
          </a:xfrm>
          <a:prstGeom prst="rect">
            <a:avLst/>
          </a:prstGeom>
          <a:solidFill>
            <a:srgbClr val="4285F4"/>
          </a:solidFill>
          <a:ln w="6350">
            <a:solidFill>
              <a:srgbClr val="FFFFFF"/>
            </a:solidFill>
            <a:prstDash val="solid"/>
          </a:ln>
        </p:spPr>
        <p:txBody>
          <a:bodyPr/>
          <a:lstStyle/>
          <a:p>
            <a:endParaRPr lang="en-US"/>
          </a:p>
        </p:txBody>
      </p:sp>
      <p:sp>
        <p:nvSpPr>
          <p:cNvPr id="12" name="Text 9"/>
          <p:cNvSpPr/>
          <p:nvPr/>
        </p:nvSpPr>
        <p:spPr>
          <a:xfrm>
            <a:off x="6583680" y="694944"/>
            <a:ext cx="91440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Frequency</a:t>
            </a:r>
            <a:endParaRPr lang="en-US" sz="1000" dirty="0"/>
          </a:p>
        </p:txBody>
      </p:sp>
      <p:sp>
        <p:nvSpPr>
          <p:cNvPr id="13" name="Shape 10"/>
          <p:cNvSpPr/>
          <p:nvPr/>
        </p:nvSpPr>
        <p:spPr>
          <a:xfrm>
            <a:off x="7498080" y="694944"/>
            <a:ext cx="914400" cy="320040"/>
          </a:xfrm>
          <a:prstGeom prst="rect">
            <a:avLst/>
          </a:prstGeom>
          <a:solidFill>
            <a:srgbClr val="4285F4"/>
          </a:solidFill>
          <a:ln w="6350">
            <a:solidFill>
              <a:srgbClr val="FFFFFF"/>
            </a:solidFill>
            <a:prstDash val="solid"/>
          </a:ln>
        </p:spPr>
        <p:txBody>
          <a:bodyPr/>
          <a:lstStyle/>
          <a:p>
            <a:endParaRPr lang="en-US"/>
          </a:p>
        </p:txBody>
      </p:sp>
      <p:sp>
        <p:nvSpPr>
          <p:cNvPr id="14" name="Text 11"/>
          <p:cNvSpPr/>
          <p:nvPr/>
        </p:nvSpPr>
        <p:spPr>
          <a:xfrm>
            <a:off x="7498080" y="694944"/>
            <a:ext cx="91440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Escalator</a:t>
            </a:r>
            <a:endParaRPr lang="en-US" sz="1000" dirty="0"/>
          </a:p>
        </p:txBody>
      </p:sp>
      <p:graphicFrame>
        <p:nvGraphicFramePr>
          <p:cNvPr id="15" name="Table 0"/>
          <p:cNvGraphicFramePr>
            <a:graphicFrameLocks noGrp="1"/>
          </p:cNvGraphicFramePr>
          <p:nvPr>
            <p:extLst>
              <p:ext uri="{D42A27DB-BD31-4B8C-83A1-F6EECF244321}">
                <p14:modId xmlns:p14="http://schemas.microsoft.com/office/powerpoint/2010/main" val="1579011935"/>
              </p:ext>
            </p:extLst>
          </p:nvPr>
        </p:nvGraphicFramePr>
        <p:xfrm>
          <a:off x="457200" y="1014984"/>
          <a:ext cx="7955280" cy="2743200"/>
        </p:xfrm>
        <a:graphic>
          <a:graphicData uri="http://schemas.openxmlformats.org/drawingml/2006/table">
            <a:tbl>
              <a:tblPr/>
              <a:tblGrid>
                <a:gridCol w="320040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73152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tblGrid>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Community Solar Income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Back-End Revenue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$0.21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15yr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2045-07-30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monthly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3.5%</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1"/>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Energy Compensation Rate 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$0.10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monthly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2"/>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Energy Compensation Rate 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monthly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3"/>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Grant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4"/>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Grant 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5"/>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Grant 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6"/>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SREC Revenue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7"/>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SRECs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16yr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quarterly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16" name="Shape 12"/>
          <p:cNvSpPr/>
          <p:nvPr/>
        </p:nvSpPr>
        <p:spPr>
          <a:xfrm>
            <a:off x="457200" y="4018788"/>
            <a:ext cx="7955280" cy="288036"/>
          </a:xfrm>
          <a:prstGeom prst="rect">
            <a:avLst/>
          </a:prstGeom>
          <a:solidFill>
            <a:srgbClr val="4285F4"/>
          </a:solidFill>
          <a:ln w="12700">
            <a:solidFill>
              <a:srgbClr val="4285F4"/>
            </a:solidFill>
            <a:prstDash val="solid"/>
          </a:ln>
        </p:spPr>
        <p:txBody>
          <a:bodyPr/>
          <a:lstStyle/>
          <a:p>
            <a:endParaRPr lang="en-US"/>
          </a:p>
        </p:txBody>
      </p:sp>
      <p:graphicFrame>
        <p:nvGraphicFramePr>
          <p:cNvPr id="17" name="Table 1"/>
          <p:cNvGraphicFramePr>
            <a:graphicFrameLocks noGrp="1"/>
          </p:cNvGraphicFramePr>
          <p:nvPr>
            <p:extLst>
              <p:ext uri="{D42A27DB-BD31-4B8C-83A1-F6EECF244321}">
                <p14:modId xmlns:p14="http://schemas.microsoft.com/office/powerpoint/2010/main" val="1579011935"/>
              </p:ext>
            </p:extLst>
          </p:nvPr>
        </p:nvGraphicFramePr>
        <p:xfrm>
          <a:off x="457200" y="4018788"/>
          <a:ext cx="7955280" cy="304800"/>
        </p:xfrm>
        <a:graphic>
          <a:graphicData uri="http://schemas.openxmlformats.org/drawingml/2006/table">
            <a:tbl>
              <a:tblPr/>
              <a:tblGrid>
                <a:gridCol w="320040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73152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tblGrid>
              <a:tr h="288036">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Grand Total</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$0.31</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7">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7</a:t>
            </a:r>
            <a:endParaRPr lang="en-US" sz="1000" dirty="0"/>
          </a:p>
        </p:txBody>
      </p:sp>
      <p:pic>
        <p:nvPicPr>
          <p:cNvPr id="3" name="Image 0" descr="./Logo.png"/>
          <p:cNvPicPr>
            <a:picLocks noChangeAspect="1"/>
          </p:cNvPicPr>
          <p:nvPr/>
        </p:nvPicPr>
        <p:blipFill>
          <a:blip r:embed="rId3"/>
          <a:stretch>
            <a:fillRect/>
          </a:stretch>
        </p:blipFill>
        <p:spPr>
          <a:xfrm>
            <a:off x="9354312" y="109728"/>
            <a:ext cx="2286000" cy="493776"/>
          </a:xfrm>
          <a:prstGeom prst="rect">
            <a:avLst/>
          </a:prstGeom>
        </p:spPr>
      </p:pic>
      <p:sp>
        <p:nvSpPr>
          <p:cNvPr id="4" name="Text 1"/>
          <p:cNvSpPr/>
          <p:nvPr/>
        </p:nvSpPr>
        <p:spPr>
          <a:xfrm>
            <a:off x="457200" y="109728"/>
            <a:ext cx="8714232" cy="493776"/>
          </a:xfrm>
          <a:prstGeom prst="rect">
            <a:avLst/>
          </a:prstGeom>
          <a:noFill/>
          <a:ln/>
        </p:spPr>
        <p:txBody>
          <a:bodyPr wrap="square" lIns="76200" tIns="76200" rIns="76200" bIns="76200" rtlCol="0" anchor="ctr"/>
          <a:lstStyle/>
          <a:p>
            <a:pPr marL="0" indent="0" algn="l">
              <a:buNone/>
            </a:pPr>
            <a:r>
              <a:rPr lang="en-US" sz="1800" b="1" dirty="0">
                <a:solidFill>
                  <a:srgbClr val="222222"/>
                </a:solidFill>
                <a:latin typeface="Calibri" pitchFamily="34" charset="0"/>
                <a:ea typeface="Calibri" pitchFamily="34" charset="-122"/>
                <a:cs typeface="Calibri" pitchFamily="34" charset="-120"/>
              </a:rPr>
              <a:t>Model Inputs - OPEX</a:t>
            </a:r>
            <a:endParaRPr lang="en-US" sz="1800" dirty="0"/>
          </a:p>
        </p:txBody>
      </p:sp>
      <p:sp>
        <p:nvSpPr>
          <p:cNvPr id="5" name="Shape 2"/>
          <p:cNvSpPr/>
          <p:nvPr/>
        </p:nvSpPr>
        <p:spPr>
          <a:xfrm>
            <a:off x="365760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6" name="Text 3"/>
          <p:cNvSpPr/>
          <p:nvPr/>
        </p:nvSpPr>
        <p:spPr>
          <a:xfrm>
            <a:off x="3657600" y="694944"/>
            <a:ext cx="109728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Start Rate</a:t>
            </a:r>
            <a:endParaRPr lang="en-US" sz="1000" dirty="0"/>
          </a:p>
        </p:txBody>
      </p:sp>
      <p:sp>
        <p:nvSpPr>
          <p:cNvPr id="7" name="Shape 4"/>
          <p:cNvSpPr/>
          <p:nvPr/>
        </p:nvSpPr>
        <p:spPr>
          <a:xfrm>
            <a:off x="4754880" y="694944"/>
            <a:ext cx="731520" cy="320040"/>
          </a:xfrm>
          <a:prstGeom prst="rect">
            <a:avLst/>
          </a:prstGeom>
          <a:solidFill>
            <a:srgbClr val="4285F4"/>
          </a:solidFill>
          <a:ln w="6350">
            <a:solidFill>
              <a:srgbClr val="FFFFFF"/>
            </a:solidFill>
            <a:prstDash val="solid"/>
          </a:ln>
        </p:spPr>
        <p:txBody>
          <a:bodyPr/>
          <a:lstStyle/>
          <a:p>
            <a:endParaRPr lang="en-US"/>
          </a:p>
        </p:txBody>
      </p:sp>
      <p:sp>
        <p:nvSpPr>
          <p:cNvPr id="8" name="Text 5"/>
          <p:cNvSpPr/>
          <p:nvPr/>
        </p:nvSpPr>
        <p:spPr>
          <a:xfrm>
            <a:off x="4754880" y="694944"/>
            <a:ext cx="73152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Term</a:t>
            </a:r>
            <a:endParaRPr lang="en-US" sz="1000" dirty="0"/>
          </a:p>
        </p:txBody>
      </p:sp>
      <p:sp>
        <p:nvSpPr>
          <p:cNvPr id="9" name="Shape 6"/>
          <p:cNvSpPr/>
          <p:nvPr/>
        </p:nvSpPr>
        <p:spPr>
          <a:xfrm>
            <a:off x="548640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10" name="Text 7"/>
          <p:cNvSpPr/>
          <p:nvPr/>
        </p:nvSpPr>
        <p:spPr>
          <a:xfrm>
            <a:off x="5486400" y="694944"/>
            <a:ext cx="109728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Start Date</a:t>
            </a:r>
            <a:endParaRPr lang="en-US" sz="1000" dirty="0"/>
          </a:p>
        </p:txBody>
      </p:sp>
      <p:sp>
        <p:nvSpPr>
          <p:cNvPr id="11" name="Shape 8"/>
          <p:cNvSpPr/>
          <p:nvPr/>
        </p:nvSpPr>
        <p:spPr>
          <a:xfrm>
            <a:off x="6583680" y="694944"/>
            <a:ext cx="914400" cy="320040"/>
          </a:xfrm>
          <a:prstGeom prst="rect">
            <a:avLst/>
          </a:prstGeom>
          <a:solidFill>
            <a:srgbClr val="4285F4"/>
          </a:solidFill>
          <a:ln w="6350">
            <a:solidFill>
              <a:srgbClr val="FFFFFF"/>
            </a:solidFill>
            <a:prstDash val="solid"/>
          </a:ln>
        </p:spPr>
        <p:txBody>
          <a:bodyPr/>
          <a:lstStyle/>
          <a:p>
            <a:endParaRPr lang="en-US"/>
          </a:p>
        </p:txBody>
      </p:sp>
      <p:sp>
        <p:nvSpPr>
          <p:cNvPr id="12" name="Text 9"/>
          <p:cNvSpPr/>
          <p:nvPr/>
        </p:nvSpPr>
        <p:spPr>
          <a:xfrm>
            <a:off x="6583680" y="694944"/>
            <a:ext cx="91440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Frequency</a:t>
            </a:r>
            <a:endParaRPr lang="en-US" sz="1000" dirty="0"/>
          </a:p>
        </p:txBody>
      </p:sp>
      <p:sp>
        <p:nvSpPr>
          <p:cNvPr id="13" name="Shape 10"/>
          <p:cNvSpPr/>
          <p:nvPr/>
        </p:nvSpPr>
        <p:spPr>
          <a:xfrm>
            <a:off x="7498080" y="694944"/>
            <a:ext cx="914400" cy="320040"/>
          </a:xfrm>
          <a:prstGeom prst="rect">
            <a:avLst/>
          </a:prstGeom>
          <a:solidFill>
            <a:srgbClr val="4285F4"/>
          </a:solidFill>
          <a:ln w="6350">
            <a:solidFill>
              <a:srgbClr val="FFFFFF"/>
            </a:solidFill>
            <a:prstDash val="solid"/>
          </a:ln>
        </p:spPr>
        <p:txBody>
          <a:bodyPr/>
          <a:lstStyle/>
          <a:p>
            <a:endParaRPr lang="en-US"/>
          </a:p>
        </p:txBody>
      </p:sp>
      <p:sp>
        <p:nvSpPr>
          <p:cNvPr id="14" name="Text 11"/>
          <p:cNvSpPr/>
          <p:nvPr/>
        </p:nvSpPr>
        <p:spPr>
          <a:xfrm>
            <a:off x="7498080" y="694944"/>
            <a:ext cx="914400" cy="320040"/>
          </a:xfrm>
          <a:prstGeom prst="rect">
            <a:avLst/>
          </a:prstGeom>
          <a:noFill/>
          <a:ln/>
        </p:spPr>
        <p:txBody>
          <a:bodyPr wrap="square" lIns="76200" tIns="76200" rIns="76200" bIns="762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Escalator</a:t>
            </a:r>
            <a:endParaRPr lang="en-US" sz="1000" dirty="0"/>
          </a:p>
        </p:txBody>
      </p:sp>
      <p:graphicFrame>
        <p:nvGraphicFramePr>
          <p:cNvPr id="17" name="Table 0"/>
          <p:cNvGraphicFramePr>
            <a:graphicFrameLocks noGrp="1"/>
          </p:cNvGraphicFramePr>
          <p:nvPr>
            <p:extLst>
              <p:ext uri="{D42A27DB-BD31-4B8C-83A1-F6EECF244321}">
                <p14:modId xmlns:p14="http://schemas.microsoft.com/office/powerpoint/2010/main" val="1579011935"/>
              </p:ext>
            </p:extLst>
          </p:nvPr>
        </p:nvGraphicFramePr>
        <p:xfrm>
          <a:off x="457200" y="1014984"/>
          <a:ext cx="7955280" cy="5181600"/>
        </p:xfrm>
        <a:graphic>
          <a:graphicData uri="http://schemas.openxmlformats.org/drawingml/2006/table">
            <a:tbl>
              <a:tblPr/>
              <a:tblGrid>
                <a:gridCol w="320040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73152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tblGrid>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Accounting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Administration &amp; Accounting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$5,000.00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monthly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1"/>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Equipment Replacement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2"/>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Equipment Replacement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$1,616.43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2025-09-11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monthly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3"/>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Insurance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4"/>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Insurance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$6,465.70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2025-05-01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annually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5"/>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O&amp;M - contracted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6"/>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O&amp;M - Contracted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$2,909.57</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2026-01-01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quarterly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7"/>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O&amp;M - uncontracted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8"/>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O&amp;M - Uncontracted</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$3,232.85</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15yr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2030-08-11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quarterly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9"/>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Other Business Expenses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1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Blank 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monthly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1"/>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PowerMarket Ongoing Management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$5,172.56</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monthly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2"/>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Site Lease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13"/>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Site Lease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$12,500.00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annually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4"/>
                  </a:ext>
                </a:extLst>
              </a:tr>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Taxes &amp; Licenses</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15"/>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Property Tax</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20yr</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2025-08-11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annually</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
        <p:nvSpPr>
          <p:cNvPr id="16" name="Shape 12"/>
          <p:cNvSpPr/>
          <p:nvPr/>
        </p:nvSpPr>
        <p:spPr>
          <a:xfrm>
            <a:off x="8686800" y="6035040"/>
            <a:ext cx="2926080" cy="288036"/>
          </a:xfrm>
          <a:prstGeom prst="rect">
            <a:avLst/>
          </a:prstGeom>
          <a:solidFill>
            <a:srgbClr val="4285F4"/>
          </a:solidFill>
          <a:ln w="12700">
            <a:solidFill>
              <a:srgbClr val="4285F4"/>
            </a:solidFill>
            <a:prstDash val="solid"/>
          </a:ln>
        </p:spPr>
        <p:txBody>
          <a:bodyPr/>
          <a:lstStyle/>
          <a:p>
            <a:endParaRPr lang="en-US"/>
          </a:p>
        </p:txBody>
      </p:sp>
      <p:graphicFrame>
        <p:nvGraphicFramePr>
          <p:cNvPr id="15" name="Table 1"/>
          <p:cNvGraphicFramePr>
            <a:graphicFrameLocks noGrp="1"/>
          </p:cNvGraphicFramePr>
          <p:nvPr>
            <p:extLst>
              <p:ext uri="{D42A27DB-BD31-4B8C-83A1-F6EECF244321}">
                <p14:modId xmlns:p14="http://schemas.microsoft.com/office/powerpoint/2010/main" val="1579011935"/>
              </p:ext>
            </p:extLst>
          </p:nvPr>
        </p:nvGraphicFramePr>
        <p:xfrm>
          <a:off x="8686800" y="6035040"/>
          <a:ext cx="2926080" cy="304800"/>
        </p:xfrm>
        <a:graphic>
          <a:graphicData uri="http://schemas.openxmlformats.org/drawingml/2006/table">
            <a:tbl>
              <a:tblPr/>
              <a:tblGrid>
                <a:gridCol w="182880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tblGrid>
              <a:tr h="288036">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Grand Total</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$36,897.10</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8">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8</a:t>
            </a:r>
            <a:endParaRPr lang="en-US" sz="1000" dirty="0"/>
          </a:p>
        </p:txBody>
      </p:sp>
      <p:pic>
        <p:nvPicPr>
          <p:cNvPr id="3" name="Image 0" descr="./Logo.png"/>
          <p:cNvPicPr>
            <a:picLocks noChangeAspect="1"/>
          </p:cNvPicPr>
          <p:nvPr/>
        </p:nvPicPr>
        <p:blipFill>
          <a:blip r:embed="rId3"/>
          <a:stretch>
            <a:fillRect/>
          </a:stretch>
        </p:blipFill>
        <p:spPr>
          <a:xfrm>
            <a:off x="9354312" y="109728"/>
            <a:ext cx="2286000" cy="493776"/>
          </a:xfrm>
          <a:prstGeom prst="rect">
            <a:avLst/>
          </a:prstGeom>
        </p:spPr>
      </p:pic>
      <p:sp>
        <p:nvSpPr>
          <p:cNvPr id="4" name="Text 1"/>
          <p:cNvSpPr/>
          <p:nvPr/>
        </p:nvSpPr>
        <p:spPr>
          <a:xfrm>
            <a:off x="457200" y="109728"/>
            <a:ext cx="8714232" cy="493776"/>
          </a:xfrm>
          <a:prstGeom prst="rect">
            <a:avLst/>
          </a:prstGeom>
          <a:noFill/>
          <a:ln/>
        </p:spPr>
        <p:txBody>
          <a:bodyPr wrap="square" lIns="76200" tIns="76200" rIns="76200" bIns="76200" rtlCol="0" anchor="ctr"/>
          <a:lstStyle/>
          <a:p>
            <a:pPr marL="0" indent="0" algn="l">
              <a:buNone/>
            </a:pPr>
            <a:r>
              <a:rPr lang="en-US" sz="1800" b="1" dirty="0">
                <a:solidFill>
                  <a:srgbClr val="222222"/>
                </a:solidFill>
                <a:latin typeface="Calibri" pitchFamily="34" charset="0"/>
                <a:ea typeface="Calibri" pitchFamily="34" charset="-122"/>
                <a:cs typeface="Calibri" pitchFamily="34" charset="-120"/>
              </a:rPr>
              <a:t>Development Budget Detail</a:t>
            </a:r>
            <a:endParaRPr lang="en-US" sz="1800" dirty="0"/>
          </a:p>
        </p:txBody>
      </p:sp>
      <p:sp>
        <p:nvSpPr>
          <p:cNvPr id="5" name="Shape 2"/>
          <p:cNvSpPr/>
          <p:nvPr/>
        </p:nvSpPr>
        <p:spPr>
          <a:xfrm>
            <a:off x="292608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6" name="Text 3"/>
          <p:cNvSpPr/>
          <p:nvPr/>
        </p:nvSpPr>
        <p:spPr>
          <a:xfrm>
            <a:off x="292608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Budget ($)</a:t>
            </a:r>
            <a:endParaRPr lang="en-US" sz="1200" dirty="0"/>
          </a:p>
        </p:txBody>
      </p:sp>
      <p:sp>
        <p:nvSpPr>
          <p:cNvPr id="7" name="Shape 4"/>
          <p:cNvSpPr/>
          <p:nvPr/>
        </p:nvSpPr>
        <p:spPr>
          <a:xfrm>
            <a:off x="402336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8" name="Text 5"/>
          <p:cNvSpPr/>
          <p:nvPr/>
        </p:nvSpPr>
        <p:spPr>
          <a:xfrm>
            <a:off x="402336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Actual</a:t>
            </a:r>
            <a:endParaRPr lang="en-US" sz="1200" dirty="0"/>
          </a:p>
        </p:txBody>
      </p:sp>
      <p:sp>
        <p:nvSpPr>
          <p:cNvPr id="9" name="Shape 6"/>
          <p:cNvSpPr/>
          <p:nvPr/>
        </p:nvSpPr>
        <p:spPr>
          <a:xfrm>
            <a:off x="5120640" y="694944"/>
            <a:ext cx="822960" cy="320040"/>
          </a:xfrm>
          <a:prstGeom prst="rect">
            <a:avLst/>
          </a:prstGeom>
          <a:solidFill>
            <a:srgbClr val="4285F4"/>
          </a:solidFill>
          <a:ln w="6350">
            <a:solidFill>
              <a:srgbClr val="FFFFFF"/>
            </a:solidFill>
            <a:prstDash val="solid"/>
          </a:ln>
        </p:spPr>
        <p:txBody>
          <a:bodyPr/>
          <a:lstStyle/>
          <a:p>
            <a:endParaRPr lang="en-US"/>
          </a:p>
        </p:txBody>
      </p:sp>
      <p:sp>
        <p:nvSpPr>
          <p:cNvPr id="10" name="Text 7"/>
          <p:cNvSpPr/>
          <p:nvPr/>
        </p:nvSpPr>
        <p:spPr>
          <a:xfrm>
            <a:off x="5120640" y="694944"/>
            <a:ext cx="82296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ITC</a:t>
            </a:r>
            <a:endParaRPr lang="en-US" sz="12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457200" y="1014984"/>
          <a:ext cx="5486400" cy="5791200"/>
        </p:xfrm>
        <a:graphic>
          <a:graphicData uri="http://schemas.openxmlformats.org/drawingml/2006/table">
            <a:tbl>
              <a:tblPr/>
              <a:tblGrid>
                <a:gridCol w="246888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tblGrid>
              <a:tr h="28803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Development Fee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b="1" dirty="0">
                          <a:solidFill>
                            <a:srgbClr val="222222"/>
                          </a:solidFill>
                          <a:latin typeface="Calibri" pitchFamily="34" charset="0"/>
                          <a:ea typeface="Calibri" pitchFamily="34" charset="-122"/>
                          <a:cs typeface="Calibri" pitchFamily="34" charset="-120"/>
                        </a:rPr>
                        <a:t>$757,286</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DBEAFE"/>
                    </a:solidFill>
                  </a:tcPr>
                </a:tc>
                <a:extLst>
                  <a:ext uri="{0D108BD9-81ED-4DB2-BD59-A6C34878D82A}">
                    <a16:rowId xmlns:a16="http://schemas.microsoft.com/office/drawing/2014/main" val="1000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Account Mgmt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$42,711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1"/>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Administration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$6,058</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2"/>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As-Built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$2,878</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3"/>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Bid Set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$15,146</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4"/>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Bidding &amp; Contract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$11,359</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5"/>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Construction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$10,451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6"/>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Construction Set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$14,237</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7"/>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Contractor Mgmt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$3,862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8"/>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Financing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$20,901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9"/>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Financing &amp; Dilligence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$11,359</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Host Customer Acquisition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$19,917</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1"/>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Interconnection (Project Side)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$17,115</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2"/>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IX Design (Project Side)</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$5,680</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3"/>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Margin</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$495,113</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4"/>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Permitting</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$22,794</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5"/>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Permitting Set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$9,466</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6"/>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Procurement Mgmt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$8,557</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7"/>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Site Control</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$12,041</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
        <p:nvSpPr>
          <p:cNvPr id="12" name="Shape 8"/>
          <p:cNvSpPr/>
          <p:nvPr/>
        </p:nvSpPr>
        <p:spPr>
          <a:xfrm>
            <a:off x="868680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13" name="Text 9"/>
          <p:cNvSpPr/>
          <p:nvPr/>
        </p:nvSpPr>
        <p:spPr>
          <a:xfrm>
            <a:off x="868680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Budget ($)</a:t>
            </a:r>
            <a:endParaRPr lang="en-US" sz="1200" dirty="0"/>
          </a:p>
        </p:txBody>
      </p:sp>
      <p:sp>
        <p:nvSpPr>
          <p:cNvPr id="14" name="Shape 10"/>
          <p:cNvSpPr/>
          <p:nvPr/>
        </p:nvSpPr>
        <p:spPr>
          <a:xfrm>
            <a:off x="9784080" y="694944"/>
            <a:ext cx="1097280" cy="320040"/>
          </a:xfrm>
          <a:prstGeom prst="rect">
            <a:avLst/>
          </a:prstGeom>
          <a:solidFill>
            <a:srgbClr val="4285F4"/>
          </a:solidFill>
          <a:ln w="6350">
            <a:solidFill>
              <a:srgbClr val="FFFFFF"/>
            </a:solidFill>
            <a:prstDash val="solid"/>
          </a:ln>
        </p:spPr>
        <p:txBody>
          <a:bodyPr/>
          <a:lstStyle/>
          <a:p>
            <a:endParaRPr lang="en-US"/>
          </a:p>
        </p:txBody>
      </p:sp>
      <p:sp>
        <p:nvSpPr>
          <p:cNvPr id="15" name="Text 11"/>
          <p:cNvSpPr/>
          <p:nvPr/>
        </p:nvSpPr>
        <p:spPr>
          <a:xfrm>
            <a:off x="9784080" y="694944"/>
            <a:ext cx="109728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Actual</a:t>
            </a:r>
            <a:endParaRPr lang="en-US" sz="1200" dirty="0"/>
          </a:p>
        </p:txBody>
      </p:sp>
      <p:sp>
        <p:nvSpPr>
          <p:cNvPr id="16" name="Shape 12"/>
          <p:cNvSpPr/>
          <p:nvPr/>
        </p:nvSpPr>
        <p:spPr>
          <a:xfrm>
            <a:off x="10881360" y="694944"/>
            <a:ext cx="822960" cy="320040"/>
          </a:xfrm>
          <a:prstGeom prst="rect">
            <a:avLst/>
          </a:prstGeom>
          <a:solidFill>
            <a:srgbClr val="4285F4"/>
          </a:solidFill>
          <a:ln w="6350">
            <a:solidFill>
              <a:srgbClr val="FFFFFF"/>
            </a:solidFill>
            <a:prstDash val="solid"/>
          </a:ln>
        </p:spPr>
        <p:txBody>
          <a:bodyPr/>
          <a:lstStyle/>
          <a:p>
            <a:endParaRPr lang="en-US"/>
          </a:p>
        </p:txBody>
      </p:sp>
      <p:sp>
        <p:nvSpPr>
          <p:cNvPr id="17" name="Text 13"/>
          <p:cNvSpPr/>
          <p:nvPr/>
        </p:nvSpPr>
        <p:spPr>
          <a:xfrm>
            <a:off x="10881360" y="694944"/>
            <a:ext cx="822960" cy="320040"/>
          </a:xfrm>
          <a:prstGeom prst="rect">
            <a:avLst/>
          </a:prstGeom>
          <a:noFill/>
          <a:ln/>
        </p:spPr>
        <p:txBody>
          <a:bodyPr wrap="square" lIns="76200" tIns="76200" rIns="76200" bIns="7620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ITC</a:t>
            </a:r>
            <a:endParaRPr lang="en-US" sz="1200" dirty="0"/>
          </a:p>
        </p:txBody>
      </p:sp>
      <p:graphicFrame>
        <p:nvGraphicFramePr>
          <p:cNvPr id="18" name="Table 1"/>
          <p:cNvGraphicFramePr>
            <a:graphicFrameLocks noGrp="1"/>
          </p:cNvGraphicFramePr>
          <p:nvPr>
            <p:extLst>
              <p:ext uri="{D42A27DB-BD31-4B8C-83A1-F6EECF244321}">
                <p14:modId xmlns:p14="http://schemas.microsoft.com/office/powerpoint/2010/main" val="1579011935"/>
              </p:ext>
            </p:extLst>
          </p:nvPr>
        </p:nvGraphicFramePr>
        <p:xfrm>
          <a:off x="6217920" y="1014984"/>
          <a:ext cx="5486400" cy="609600"/>
        </p:xfrm>
        <a:graphic>
          <a:graphicData uri="http://schemas.openxmlformats.org/drawingml/2006/table">
            <a:tbl>
              <a:tblPr/>
              <a:tblGrid>
                <a:gridCol w="246888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tblGrid>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Site Mgmt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$18,932</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0"/>
                  </a:ext>
                </a:extLst>
              </a:tr>
              <a:tr h="288036">
                <a:tc>
                  <a:txBody>
                    <a:bodyPr/>
                    <a:lstStyle/>
                    <a:p>
                      <a:pPr marL="0" indent="0" algn="l">
                        <a:buNone/>
                      </a:pPr>
                      <a:r>
                        <a:rPr lang="en-US" sz="1000" dirty="0">
                          <a:solidFill>
                            <a:srgbClr val="222222"/>
                          </a:solidFill>
                          <a:latin typeface="Calibri" pitchFamily="34" charset="0"/>
                          <a:ea typeface="Calibri" pitchFamily="34" charset="-122"/>
                          <a:cs typeface="Calibri" pitchFamily="34" charset="-120"/>
                        </a:rPr>
                        <a:t>Site Review</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$8,709</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solidFill>
                      <a:srgbClr val="ECEFF5"/>
                    </a:solidFill>
                  </a:tcPr>
                </a:tc>
                <a:tc>
                  <a:txBody>
                    <a:bodyPr/>
                    <a:lstStyle/>
                    <a:p>
                      <a:pPr marL="0" indent="0" algn="ctr">
                        <a:buNone/>
                      </a:pPr>
                      <a:r>
                        <a:rPr lang="en-US" sz="1000" dirty="0">
                          <a:solidFill>
                            <a:srgbClr val="222222"/>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9525" cap="flat" cmpd="sng" algn="ctr">
                      <a:solidFill>
                        <a:srgbClr val="B9C2D0"/>
                      </a:solidFill>
                      <a:prstDash val="solid"/>
                      <a:round/>
                      <a:headEnd type="none" w="med" len="med"/>
                      <a:tailEnd type="none" w="med" len="med"/>
                    </a:lnL>
                    <a:lnR w="9525" cap="flat" cmpd="sng" algn="ctr">
                      <a:solidFill>
                        <a:srgbClr val="B9C2D0"/>
                      </a:solidFill>
                      <a:prstDash val="solid"/>
                      <a:round/>
                      <a:headEnd type="none" w="med" len="med"/>
                      <a:tailEnd type="none" w="med" len="med"/>
                    </a:lnR>
                    <a:lnT w="9525" cap="flat" cmpd="sng" algn="ctr">
                      <a:solidFill>
                        <a:srgbClr val="B9C2D0"/>
                      </a:solidFill>
                      <a:prstDash val="solid"/>
                      <a:round/>
                      <a:headEnd type="none" w="med" len="med"/>
                      <a:tailEnd type="none" w="med" len="med"/>
                    </a:lnT>
                    <a:lnB w="9525" cap="flat" cmpd="sng" algn="ctr">
                      <a:solidFill>
                        <a:srgbClr val="B9C2D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9" name="Shape 14"/>
          <p:cNvSpPr/>
          <p:nvPr/>
        </p:nvSpPr>
        <p:spPr>
          <a:xfrm>
            <a:off x="6217920" y="2002536"/>
            <a:ext cx="5486400" cy="288036"/>
          </a:xfrm>
          <a:prstGeom prst="rect">
            <a:avLst/>
          </a:prstGeom>
          <a:solidFill>
            <a:srgbClr val="4285F4"/>
          </a:solidFill>
          <a:ln w="12700">
            <a:solidFill>
              <a:srgbClr val="4285F4"/>
            </a:solidFill>
            <a:prstDash val="solid"/>
          </a:ln>
        </p:spPr>
        <p:txBody>
          <a:bodyPr/>
          <a:lstStyle/>
          <a:p>
            <a:endParaRPr lang="en-US"/>
          </a:p>
        </p:txBody>
      </p:sp>
      <p:graphicFrame>
        <p:nvGraphicFramePr>
          <p:cNvPr id="25" name="Table 2"/>
          <p:cNvGraphicFramePr>
            <a:graphicFrameLocks noGrp="1"/>
          </p:cNvGraphicFramePr>
          <p:nvPr>
            <p:extLst>
              <p:ext uri="{D42A27DB-BD31-4B8C-83A1-F6EECF244321}">
                <p14:modId xmlns:p14="http://schemas.microsoft.com/office/powerpoint/2010/main" val="1579011935"/>
              </p:ext>
            </p:extLst>
          </p:nvPr>
        </p:nvGraphicFramePr>
        <p:xfrm>
          <a:off x="6217920" y="2002536"/>
          <a:ext cx="5486400" cy="304800"/>
        </p:xfrm>
        <a:graphic>
          <a:graphicData uri="http://schemas.openxmlformats.org/drawingml/2006/table">
            <a:tbl>
              <a:tblPr/>
              <a:tblGrid>
                <a:gridCol w="246888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tblGrid>
              <a:tr h="288036">
                <a:tc>
                  <a:txBody>
                    <a:bodyPr/>
                    <a:lstStyle/>
                    <a:p>
                      <a:pPr marL="0" indent="0" algn="l">
                        <a:buNone/>
                      </a:pPr>
                      <a:r>
                        <a:rPr lang="en-US" sz="1000" b="1" dirty="0">
                          <a:solidFill>
                            <a:srgbClr val="FFFFFF"/>
                          </a:solidFill>
                          <a:latin typeface="Calibri" pitchFamily="34" charset="0"/>
                          <a:ea typeface="Calibri" pitchFamily="34" charset="-122"/>
                          <a:cs typeface="Calibri" pitchFamily="34" charset="-120"/>
                        </a:rPr>
                        <a:t>Grand Total</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$757,286</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marL="76200" marR="76200" marT="76200" marB="76200" anchor="ctr">
                    <a:lnL w="0" cap="flat" cmpd="sng" algn="ctr">
                      <a:noFill/>
                    </a:lnL>
                    <a:lnR w="0" cap="flat" cmpd="sng" algn="ctr">
                      <a:noFill/>
                    </a:lnR>
                    <a:lnT w="0" cap="flat" cmpd="sng" algn="ctr">
                      <a:noFill/>
                    </a:lnT>
                    <a:lnB w="0" cap="flat" cmpd="sng" algn="ctr">
                      <a:noFill/>
                    </a:lnB>
                    <a:solidFill>
                      <a:srgbClr val="4285F4"/>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2">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2</a:t>
            </a:r>
            <a:endParaRPr lang="en-US" sz="1000" dirty="0"/>
          </a:p>
        </p:txBody>
      </p:sp>
      <p:pic>
        <p:nvPicPr>
          <p:cNvPr id="3" name="Image 0" descr="./Logo.png"/>
          <p:cNvPicPr>
            <a:picLocks noChangeAspect="1"/>
          </p:cNvPicPr>
          <p:nvPr/>
        </p:nvPicPr>
        <p:blipFill>
          <a:blip r:embed="rId3"/>
          <a:stretch>
            <a:fillRect/>
          </a:stretch>
        </p:blipFill>
        <p:spPr>
          <a:xfrm>
            <a:off x="9354312" y="109728"/>
            <a:ext cx="2286000" cy="493776"/>
          </a:xfrm>
          <a:prstGeom prst="rect">
            <a:avLst/>
          </a:prstGeom>
        </p:spPr>
      </p:pic>
      <p:sp>
        <p:nvSpPr>
          <p:cNvPr id="4" name="Text 1"/>
          <p:cNvSpPr/>
          <p:nvPr/>
        </p:nvSpPr>
        <p:spPr>
          <a:xfrm>
            <a:off x="457200" y="109728"/>
            <a:ext cx="8714232" cy="493776"/>
          </a:xfrm>
          <a:prstGeom prst="rect">
            <a:avLst/>
          </a:prstGeom>
          <a:noFill/>
          <a:ln/>
        </p:spPr>
        <p:txBody>
          <a:bodyPr wrap="square" lIns="76200" tIns="76200" rIns="76200" bIns="76200" rtlCol="0" anchor="ctr"/>
          <a:lstStyle/>
          <a:p>
            <a:pPr marL="0" indent="0" algn="l">
              <a:buNone/>
            </a:pPr>
            <a:r>
              <a:rPr lang="en-US" sz="1800" b="1" dirty="0">
                <a:solidFill>
                  <a:srgbClr val="222222"/>
                </a:solidFill>
                <a:latin typeface="Calibri" pitchFamily="34" charset="0"/>
                <a:ea typeface="Calibri" pitchFamily="34" charset="-122"/>
                <a:cs typeface="Calibri" pitchFamily="34" charset="-120"/>
              </a:rPr>
              <a:t>Underwriting and Project Summary</a:t>
            </a:r>
            <a:endParaRPr lang="en-US" sz="1800" dirty="0"/>
          </a:p>
        </p:txBody>
      </p:sp>
      <p:sp>
        <p:nvSpPr>
          <p:cNvPr id="5" name="Shape 2"/>
          <p:cNvSpPr/>
          <p:nvPr/>
        </p:nvSpPr>
        <p:spPr>
          <a:xfrm>
            <a:off x="457200" y="731520"/>
            <a:ext cx="3657600" cy="411480"/>
          </a:xfrm>
          <a:prstGeom prst="rect">
            <a:avLst/>
          </a:prstGeom>
          <a:solidFill>
            <a:srgbClr val="4285F4"/>
          </a:solidFill>
          <a:ln w="6350">
            <a:solidFill>
              <a:srgbClr val="FFFFFF"/>
            </a:solidFill>
            <a:prstDash val="solid"/>
          </a:ln>
        </p:spPr>
        <p:txBody>
          <a:bodyPr/>
          <a:lstStyle/>
          <a:p>
            <a:endParaRPr lang="en-US"/>
          </a:p>
        </p:txBody>
      </p:sp>
      <p:sp>
        <p:nvSpPr>
          <p:cNvPr id="6" name="Shape 3"/>
          <p:cNvSpPr/>
          <p:nvPr/>
        </p:nvSpPr>
        <p:spPr>
          <a:xfrm>
            <a:off x="4114800" y="731520"/>
            <a:ext cx="1371600" cy="411480"/>
          </a:xfrm>
          <a:prstGeom prst="rect">
            <a:avLst/>
          </a:prstGeom>
          <a:solidFill>
            <a:srgbClr val="4285F4"/>
          </a:solidFill>
          <a:ln w="6350">
            <a:solidFill>
              <a:srgbClr val="FFFFFF"/>
            </a:solidFill>
            <a:prstDash val="solid"/>
          </a:ln>
        </p:spPr>
        <p:txBody>
          <a:bodyPr/>
          <a:lstStyle/>
          <a:p>
            <a:endParaRPr lang="en-US"/>
          </a:p>
        </p:txBody>
      </p:sp>
      <p:sp>
        <p:nvSpPr>
          <p:cNvPr id="7" name="Text 4"/>
          <p:cNvSpPr/>
          <p:nvPr/>
        </p:nvSpPr>
        <p:spPr>
          <a:xfrm>
            <a:off x="457200" y="731520"/>
            <a:ext cx="3657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Item</a:t>
            </a:r>
            <a:endParaRPr lang="en-US" sz="1100" dirty="0"/>
          </a:p>
        </p:txBody>
      </p:sp>
      <p:sp>
        <p:nvSpPr>
          <p:cNvPr id="8" name="Text 5"/>
          <p:cNvSpPr/>
          <p:nvPr/>
        </p:nvSpPr>
        <p:spPr>
          <a:xfrm>
            <a:off x="4114800" y="731520"/>
            <a:ext cx="1371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Status</a:t>
            </a:r>
            <a:endParaRPr lang="en-US" sz="1100" dirty="0"/>
          </a:p>
        </p:txBody>
      </p:sp>
      <p:sp>
        <p:nvSpPr>
          <p:cNvPr id="9" name="Shape 6"/>
          <p:cNvSpPr/>
          <p:nvPr/>
        </p:nvSpPr>
        <p:spPr>
          <a:xfrm>
            <a:off x="457200" y="1417320"/>
            <a:ext cx="5029200" cy="274320"/>
          </a:xfrm>
          <a:prstGeom prst="rect">
            <a:avLst/>
          </a:prstGeom>
          <a:solidFill>
            <a:srgbClr val="F2F4F8"/>
          </a:solidFill>
          <a:ln w="12700">
            <a:solidFill>
              <a:srgbClr val="F2F4F8"/>
            </a:solidFill>
            <a:prstDash val="solid"/>
          </a:ln>
        </p:spPr>
        <p:txBody>
          <a:bodyPr/>
          <a:lstStyle/>
          <a:p>
            <a:endParaRPr lang="en-US"/>
          </a:p>
        </p:txBody>
      </p:sp>
      <p:sp>
        <p:nvSpPr>
          <p:cNvPr id="10" name="Shape 7"/>
          <p:cNvSpPr/>
          <p:nvPr/>
        </p:nvSpPr>
        <p:spPr>
          <a:xfrm>
            <a:off x="457200" y="1965960"/>
            <a:ext cx="5029200" cy="274320"/>
          </a:xfrm>
          <a:prstGeom prst="rect">
            <a:avLst/>
          </a:prstGeom>
          <a:solidFill>
            <a:srgbClr val="F2F4F8"/>
          </a:solidFill>
          <a:ln w="12700">
            <a:solidFill>
              <a:srgbClr val="F2F4F8"/>
            </a:solidFill>
            <a:prstDash val="solid"/>
          </a:ln>
        </p:spPr>
        <p:txBody>
          <a:bodyPr/>
          <a:lstStyle/>
          <a:p>
            <a:endParaRPr lang="en-US"/>
          </a:p>
        </p:txBody>
      </p:sp>
      <p:sp>
        <p:nvSpPr>
          <p:cNvPr id="11" name="Shape 8"/>
          <p:cNvSpPr/>
          <p:nvPr/>
        </p:nvSpPr>
        <p:spPr>
          <a:xfrm>
            <a:off x="457200" y="2514600"/>
            <a:ext cx="5029200" cy="274320"/>
          </a:xfrm>
          <a:prstGeom prst="rect">
            <a:avLst/>
          </a:prstGeom>
          <a:solidFill>
            <a:srgbClr val="F2F4F8"/>
          </a:solidFill>
          <a:ln w="12700">
            <a:solidFill>
              <a:srgbClr val="F2F4F8"/>
            </a:solidFill>
            <a:prstDash val="solid"/>
          </a:ln>
        </p:spPr>
        <p:txBody>
          <a:bodyPr/>
          <a:lstStyle/>
          <a:p>
            <a:endParaRPr lang="en-US"/>
          </a:p>
        </p:txBody>
      </p:sp>
      <p:sp>
        <p:nvSpPr>
          <p:cNvPr id="12" name="Shape 9"/>
          <p:cNvSpPr/>
          <p:nvPr/>
        </p:nvSpPr>
        <p:spPr>
          <a:xfrm>
            <a:off x="457200" y="3063240"/>
            <a:ext cx="5029200" cy="274320"/>
          </a:xfrm>
          <a:prstGeom prst="rect">
            <a:avLst/>
          </a:prstGeom>
          <a:solidFill>
            <a:srgbClr val="F2F4F8"/>
          </a:solidFill>
          <a:ln w="12700">
            <a:solidFill>
              <a:srgbClr val="F2F4F8"/>
            </a:solidFill>
            <a:prstDash val="solid"/>
          </a:ln>
        </p:spPr>
        <p:txBody>
          <a:bodyPr/>
          <a:lstStyle/>
          <a:p>
            <a:endParaRPr lang="en-US"/>
          </a:p>
        </p:txBody>
      </p:sp>
      <p:sp>
        <p:nvSpPr>
          <p:cNvPr id="13" name="Shape 10"/>
          <p:cNvSpPr/>
          <p:nvPr/>
        </p:nvSpPr>
        <p:spPr>
          <a:xfrm>
            <a:off x="457200" y="3611880"/>
            <a:ext cx="5029200" cy="274320"/>
          </a:xfrm>
          <a:prstGeom prst="rect">
            <a:avLst/>
          </a:prstGeom>
          <a:solidFill>
            <a:srgbClr val="F2F4F8"/>
          </a:solidFill>
          <a:ln w="12700">
            <a:solidFill>
              <a:srgbClr val="F2F4F8"/>
            </a:solidFill>
            <a:prstDash val="solid"/>
          </a:ln>
        </p:spPr>
        <p:txBody>
          <a:bodyPr/>
          <a:lstStyle/>
          <a:p>
            <a:endParaRPr lang="en-US"/>
          </a:p>
        </p:txBody>
      </p:sp>
      <p:sp>
        <p:nvSpPr>
          <p:cNvPr id="14" name="Shape 11"/>
          <p:cNvSpPr/>
          <p:nvPr/>
        </p:nvSpPr>
        <p:spPr>
          <a:xfrm>
            <a:off x="457200" y="4160520"/>
            <a:ext cx="5029200" cy="274320"/>
          </a:xfrm>
          <a:prstGeom prst="rect">
            <a:avLst/>
          </a:prstGeom>
          <a:solidFill>
            <a:srgbClr val="F2F4F8"/>
          </a:solidFill>
          <a:ln w="12700">
            <a:solidFill>
              <a:srgbClr val="F2F4F8"/>
            </a:solidFill>
            <a:prstDash val="solid"/>
          </a:ln>
        </p:spPr>
        <p:txBody>
          <a:bodyPr/>
          <a:lstStyle/>
          <a:p>
            <a:endParaRPr lang="en-US"/>
          </a:p>
        </p:txBody>
      </p:sp>
      <p:sp>
        <p:nvSpPr>
          <p:cNvPr id="15" name="Shape 12"/>
          <p:cNvSpPr/>
          <p:nvPr/>
        </p:nvSpPr>
        <p:spPr>
          <a:xfrm>
            <a:off x="457200" y="4709160"/>
            <a:ext cx="5029200" cy="274320"/>
          </a:xfrm>
          <a:prstGeom prst="rect">
            <a:avLst/>
          </a:prstGeom>
          <a:solidFill>
            <a:srgbClr val="F2F4F8"/>
          </a:solidFill>
          <a:ln w="12700">
            <a:solidFill>
              <a:srgbClr val="F2F4F8"/>
            </a:solidFill>
            <a:prstDash val="solid"/>
          </a:ln>
        </p:spPr>
        <p:txBody>
          <a:bodyPr/>
          <a:lstStyle/>
          <a:p>
            <a:endParaRPr lang="en-US"/>
          </a:p>
        </p:txBody>
      </p:sp>
      <p:sp>
        <p:nvSpPr>
          <p:cNvPr id="16" name="Shape 13"/>
          <p:cNvSpPr/>
          <p:nvPr/>
        </p:nvSpPr>
        <p:spPr>
          <a:xfrm>
            <a:off x="457200" y="5257800"/>
            <a:ext cx="5029200" cy="274320"/>
          </a:xfrm>
          <a:prstGeom prst="rect">
            <a:avLst/>
          </a:prstGeom>
          <a:solidFill>
            <a:srgbClr val="F2F4F8"/>
          </a:solidFill>
          <a:ln w="12700">
            <a:solidFill>
              <a:srgbClr val="F2F4F8"/>
            </a:solidFill>
            <a:prstDash val="solid"/>
          </a:ln>
        </p:spPr>
        <p:txBody>
          <a:bodyPr/>
          <a:lstStyle/>
          <a:p>
            <a:endParaRPr lang="en-US"/>
          </a:p>
        </p:txBody>
      </p:sp>
      <p:sp>
        <p:nvSpPr>
          <p:cNvPr id="17" name="Shape 14"/>
          <p:cNvSpPr/>
          <p:nvPr/>
        </p:nvSpPr>
        <p:spPr>
          <a:xfrm>
            <a:off x="457200" y="5806440"/>
            <a:ext cx="5029200" cy="274320"/>
          </a:xfrm>
          <a:prstGeom prst="rect">
            <a:avLst/>
          </a:prstGeom>
          <a:solidFill>
            <a:srgbClr val="F2F4F8"/>
          </a:solidFill>
          <a:ln w="12700">
            <a:solidFill>
              <a:srgbClr val="F2F4F8"/>
            </a:solidFill>
            <a:prstDash val="solid"/>
          </a:ln>
        </p:spPr>
        <p:txBody>
          <a:bodyPr/>
          <a:lstStyle/>
          <a:p>
            <a:endParaRPr lang="en-US"/>
          </a:p>
        </p:txBody>
      </p:sp>
      <p:sp>
        <p:nvSpPr>
          <p:cNvPr id="18" name="Text 15"/>
          <p:cNvSpPr/>
          <p:nvPr/>
        </p:nvSpPr>
        <p:spPr>
          <a:xfrm>
            <a:off x="457200" y="114300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1. Interconnection</a:t>
            </a:r>
            <a:endParaRPr lang="en-US" sz="1000" dirty="0"/>
          </a:p>
        </p:txBody>
      </p:sp>
      <p:sp>
        <p:nvSpPr>
          <p:cNvPr id="19" name="Text 16"/>
          <p:cNvSpPr/>
          <p:nvPr/>
        </p:nvSpPr>
        <p:spPr>
          <a:xfrm>
            <a:off x="4114800" y="114300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20" name="Text 17"/>
          <p:cNvSpPr/>
          <p:nvPr/>
        </p:nvSpPr>
        <p:spPr>
          <a:xfrm>
            <a:off x="457200" y="14173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Interconnection Complexities</a:t>
            </a:r>
            <a:endParaRPr lang="en-US" sz="900" dirty="0"/>
          </a:p>
        </p:txBody>
      </p:sp>
      <p:sp>
        <p:nvSpPr>
          <p:cNvPr id="21" name="Text 18"/>
          <p:cNvSpPr/>
          <p:nvPr/>
        </p:nvSpPr>
        <p:spPr>
          <a:xfrm>
            <a:off x="4114800" y="14173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2" name="Text 19"/>
          <p:cNvSpPr/>
          <p:nvPr/>
        </p:nvSpPr>
        <p:spPr>
          <a:xfrm>
            <a:off x="457200" y="16916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Other</a:t>
            </a:r>
            <a:endParaRPr lang="en-US" sz="900" dirty="0"/>
          </a:p>
        </p:txBody>
      </p:sp>
      <p:sp>
        <p:nvSpPr>
          <p:cNvPr id="23" name="Text 20"/>
          <p:cNvSpPr/>
          <p:nvPr/>
        </p:nvSpPr>
        <p:spPr>
          <a:xfrm>
            <a:off x="4114800" y="16916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4" name="Text 21"/>
          <p:cNvSpPr/>
          <p:nvPr/>
        </p:nvSpPr>
        <p:spPr>
          <a:xfrm>
            <a:off x="457200" y="19659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Executed ISA</a:t>
            </a:r>
            <a:endParaRPr lang="en-US" sz="900" dirty="0"/>
          </a:p>
        </p:txBody>
      </p:sp>
      <p:sp>
        <p:nvSpPr>
          <p:cNvPr id="25" name="Text 22"/>
          <p:cNvSpPr/>
          <p:nvPr/>
        </p:nvSpPr>
        <p:spPr>
          <a:xfrm>
            <a:off x="4114800" y="19659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6" name="Text 23"/>
          <p:cNvSpPr/>
          <p:nvPr/>
        </p:nvSpPr>
        <p:spPr>
          <a:xfrm>
            <a:off x="457200" y="22402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25% Interconnection Proof of Payment</a:t>
            </a:r>
            <a:endParaRPr lang="en-US" sz="900" dirty="0"/>
          </a:p>
        </p:txBody>
      </p:sp>
      <p:sp>
        <p:nvSpPr>
          <p:cNvPr id="27" name="Text 24"/>
          <p:cNvSpPr/>
          <p:nvPr/>
        </p:nvSpPr>
        <p:spPr>
          <a:xfrm>
            <a:off x="4114800" y="22402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8" name="Text 25"/>
          <p:cNvSpPr/>
          <p:nvPr/>
        </p:nvSpPr>
        <p:spPr>
          <a:xfrm>
            <a:off x="457200" y="25146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Wireless Meter Signal Test and Payment (if applicable)</a:t>
            </a:r>
            <a:endParaRPr lang="en-US" sz="900" dirty="0"/>
          </a:p>
        </p:txBody>
      </p:sp>
      <p:sp>
        <p:nvSpPr>
          <p:cNvPr id="29" name="Text 26"/>
          <p:cNvSpPr/>
          <p:nvPr/>
        </p:nvSpPr>
        <p:spPr>
          <a:xfrm>
            <a:off x="4114800" y="25146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30" name="Text 27"/>
          <p:cNvSpPr/>
          <p:nvPr/>
        </p:nvSpPr>
        <p:spPr>
          <a:xfrm>
            <a:off x="457200" y="278892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2. Legal/Site Control Items</a:t>
            </a:r>
            <a:endParaRPr lang="en-US" sz="1000" dirty="0"/>
          </a:p>
        </p:txBody>
      </p:sp>
      <p:sp>
        <p:nvSpPr>
          <p:cNvPr id="31" name="Text 28"/>
          <p:cNvSpPr/>
          <p:nvPr/>
        </p:nvSpPr>
        <p:spPr>
          <a:xfrm>
            <a:off x="4114800" y="278892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32" name="Text 29"/>
          <p:cNvSpPr/>
          <p:nvPr/>
        </p:nvSpPr>
        <p:spPr>
          <a:xfrm>
            <a:off x="457200" y="30632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Recorded Memorandum of Lease</a:t>
            </a:r>
            <a:endParaRPr lang="en-US" sz="900" dirty="0"/>
          </a:p>
        </p:txBody>
      </p:sp>
      <p:sp>
        <p:nvSpPr>
          <p:cNvPr id="33" name="Text 30"/>
          <p:cNvSpPr/>
          <p:nvPr/>
        </p:nvSpPr>
        <p:spPr>
          <a:xfrm>
            <a:off x="4114800" y="30632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34" name="Text 31"/>
          <p:cNvSpPr/>
          <p:nvPr/>
        </p:nvSpPr>
        <p:spPr>
          <a:xfrm>
            <a:off x="457200" y="33375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Other</a:t>
            </a:r>
            <a:endParaRPr lang="en-US" sz="900" dirty="0"/>
          </a:p>
        </p:txBody>
      </p:sp>
      <p:sp>
        <p:nvSpPr>
          <p:cNvPr id="35" name="Text 32"/>
          <p:cNvSpPr/>
          <p:nvPr/>
        </p:nvSpPr>
        <p:spPr>
          <a:xfrm>
            <a:off x="4114800" y="33375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36" name="Text 33"/>
          <p:cNvSpPr/>
          <p:nvPr/>
        </p:nvSpPr>
        <p:spPr>
          <a:xfrm>
            <a:off x="457200" y="36118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Title Report</a:t>
            </a:r>
            <a:endParaRPr lang="en-US" sz="900" dirty="0"/>
          </a:p>
        </p:txBody>
      </p:sp>
      <p:sp>
        <p:nvSpPr>
          <p:cNvPr id="37" name="Text 34"/>
          <p:cNvSpPr/>
          <p:nvPr/>
        </p:nvSpPr>
        <p:spPr>
          <a:xfrm>
            <a:off x="4114800" y="36118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38" name="Text 35"/>
          <p:cNvSpPr/>
          <p:nvPr/>
        </p:nvSpPr>
        <p:spPr>
          <a:xfrm>
            <a:off x="457200" y="38862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Foreign LLC Registration (if applicable)</a:t>
            </a:r>
            <a:endParaRPr lang="en-US" sz="900" dirty="0"/>
          </a:p>
        </p:txBody>
      </p:sp>
      <p:sp>
        <p:nvSpPr>
          <p:cNvPr id="39" name="Text 36"/>
          <p:cNvSpPr/>
          <p:nvPr/>
        </p:nvSpPr>
        <p:spPr>
          <a:xfrm>
            <a:off x="4114800" y="38862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40" name="Text 37"/>
          <p:cNvSpPr/>
          <p:nvPr/>
        </p:nvSpPr>
        <p:spPr>
          <a:xfrm>
            <a:off x="457200" y="41605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Initial Roof Warranty (if available)</a:t>
            </a:r>
            <a:endParaRPr lang="en-US" sz="900" dirty="0"/>
          </a:p>
        </p:txBody>
      </p:sp>
      <p:sp>
        <p:nvSpPr>
          <p:cNvPr id="41" name="Text 38"/>
          <p:cNvSpPr/>
          <p:nvPr/>
        </p:nvSpPr>
        <p:spPr>
          <a:xfrm>
            <a:off x="4114800" y="41605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2" name="Text 39"/>
          <p:cNvSpPr/>
          <p:nvPr/>
        </p:nvSpPr>
        <p:spPr>
          <a:xfrm>
            <a:off x="457200" y="44348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LLC Operating Agreement</a:t>
            </a:r>
            <a:endParaRPr lang="en-US" sz="900" dirty="0"/>
          </a:p>
        </p:txBody>
      </p:sp>
      <p:sp>
        <p:nvSpPr>
          <p:cNvPr id="43" name="Text 40"/>
          <p:cNvSpPr/>
          <p:nvPr/>
        </p:nvSpPr>
        <p:spPr>
          <a:xfrm>
            <a:off x="4114800" y="44348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44" name="Text 41"/>
          <p:cNvSpPr/>
          <p:nvPr/>
        </p:nvSpPr>
        <p:spPr>
          <a:xfrm>
            <a:off x="457200" y="47091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Bonus Payment(s) Issued (if applicable)</a:t>
            </a:r>
            <a:endParaRPr lang="en-US" sz="900" dirty="0"/>
          </a:p>
        </p:txBody>
      </p:sp>
      <p:sp>
        <p:nvSpPr>
          <p:cNvPr id="45" name="Text 42"/>
          <p:cNvSpPr/>
          <p:nvPr/>
        </p:nvSpPr>
        <p:spPr>
          <a:xfrm>
            <a:off x="4114800" y="47091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46" name="Text 43"/>
          <p:cNvSpPr/>
          <p:nvPr/>
        </p:nvSpPr>
        <p:spPr>
          <a:xfrm>
            <a:off x="457200" y="49834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Recorded Subordination and Non Disturbance Agreement (SNDA) (if applicable)</a:t>
            </a:r>
            <a:endParaRPr lang="en-US" sz="900" dirty="0"/>
          </a:p>
        </p:txBody>
      </p:sp>
      <p:sp>
        <p:nvSpPr>
          <p:cNvPr id="47" name="Text 44"/>
          <p:cNvSpPr/>
          <p:nvPr/>
        </p:nvSpPr>
        <p:spPr>
          <a:xfrm>
            <a:off x="4114800" y="49834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48" name="Text 45"/>
          <p:cNvSpPr/>
          <p:nvPr/>
        </p:nvSpPr>
        <p:spPr>
          <a:xfrm>
            <a:off x="457200" y="52578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Site Lease Agreement</a:t>
            </a:r>
            <a:endParaRPr lang="en-US" sz="900" dirty="0"/>
          </a:p>
        </p:txBody>
      </p:sp>
      <p:sp>
        <p:nvSpPr>
          <p:cNvPr id="49" name="Text 46"/>
          <p:cNvSpPr/>
          <p:nvPr/>
        </p:nvSpPr>
        <p:spPr>
          <a:xfrm>
            <a:off x="4114800" y="52578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50" name="Text 47"/>
          <p:cNvSpPr/>
          <p:nvPr/>
        </p:nvSpPr>
        <p:spPr>
          <a:xfrm>
            <a:off x="457200" y="553212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3. Permitting</a:t>
            </a:r>
            <a:endParaRPr lang="en-US" sz="1000" dirty="0"/>
          </a:p>
        </p:txBody>
      </p:sp>
      <p:sp>
        <p:nvSpPr>
          <p:cNvPr id="51" name="Text 48"/>
          <p:cNvSpPr/>
          <p:nvPr/>
        </p:nvSpPr>
        <p:spPr>
          <a:xfrm>
            <a:off x="4114800" y="553212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52" name="Text 49"/>
          <p:cNvSpPr/>
          <p:nvPr/>
        </p:nvSpPr>
        <p:spPr>
          <a:xfrm>
            <a:off x="457200" y="58064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Decommissioning Bond (if applicable)</a:t>
            </a:r>
            <a:endParaRPr lang="en-US" sz="900" dirty="0"/>
          </a:p>
        </p:txBody>
      </p:sp>
      <p:sp>
        <p:nvSpPr>
          <p:cNvPr id="53" name="Text 50"/>
          <p:cNvSpPr/>
          <p:nvPr/>
        </p:nvSpPr>
        <p:spPr>
          <a:xfrm>
            <a:off x="4114800" y="58064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54" name="Text 51"/>
          <p:cNvSpPr/>
          <p:nvPr/>
        </p:nvSpPr>
        <p:spPr>
          <a:xfrm>
            <a:off x="457200" y="60807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Verify Procurement &amp; Construction Schedule alignment</a:t>
            </a:r>
            <a:endParaRPr lang="en-US" sz="900" dirty="0"/>
          </a:p>
        </p:txBody>
      </p:sp>
      <p:sp>
        <p:nvSpPr>
          <p:cNvPr id="55" name="Text 52"/>
          <p:cNvSpPr/>
          <p:nvPr/>
        </p:nvSpPr>
        <p:spPr>
          <a:xfrm>
            <a:off x="4114800" y="60807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56" name="Shape 53"/>
          <p:cNvSpPr/>
          <p:nvPr/>
        </p:nvSpPr>
        <p:spPr>
          <a:xfrm>
            <a:off x="5943600" y="731520"/>
            <a:ext cx="3657600" cy="411480"/>
          </a:xfrm>
          <a:prstGeom prst="rect">
            <a:avLst/>
          </a:prstGeom>
          <a:solidFill>
            <a:srgbClr val="4285F4"/>
          </a:solidFill>
          <a:ln w="6350">
            <a:solidFill>
              <a:srgbClr val="FFFFFF"/>
            </a:solidFill>
            <a:prstDash val="solid"/>
          </a:ln>
        </p:spPr>
        <p:txBody>
          <a:bodyPr/>
          <a:lstStyle/>
          <a:p>
            <a:endParaRPr lang="en-US"/>
          </a:p>
        </p:txBody>
      </p:sp>
      <p:sp>
        <p:nvSpPr>
          <p:cNvPr id="57" name="Shape 54"/>
          <p:cNvSpPr/>
          <p:nvPr/>
        </p:nvSpPr>
        <p:spPr>
          <a:xfrm>
            <a:off x="9601200" y="731520"/>
            <a:ext cx="1371600" cy="411480"/>
          </a:xfrm>
          <a:prstGeom prst="rect">
            <a:avLst/>
          </a:prstGeom>
          <a:solidFill>
            <a:srgbClr val="4285F4"/>
          </a:solidFill>
          <a:ln w="6350">
            <a:solidFill>
              <a:srgbClr val="FFFFFF"/>
            </a:solidFill>
            <a:prstDash val="solid"/>
          </a:ln>
        </p:spPr>
        <p:txBody>
          <a:bodyPr/>
          <a:lstStyle/>
          <a:p>
            <a:endParaRPr lang="en-US"/>
          </a:p>
        </p:txBody>
      </p:sp>
      <p:sp>
        <p:nvSpPr>
          <p:cNvPr id="58" name="Text 55"/>
          <p:cNvSpPr/>
          <p:nvPr/>
        </p:nvSpPr>
        <p:spPr>
          <a:xfrm>
            <a:off x="5943600" y="731520"/>
            <a:ext cx="3657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Item</a:t>
            </a:r>
            <a:endParaRPr lang="en-US" sz="1100" dirty="0"/>
          </a:p>
        </p:txBody>
      </p:sp>
      <p:sp>
        <p:nvSpPr>
          <p:cNvPr id="59" name="Text 56"/>
          <p:cNvSpPr/>
          <p:nvPr/>
        </p:nvSpPr>
        <p:spPr>
          <a:xfrm>
            <a:off x="9601200" y="731520"/>
            <a:ext cx="1371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Status</a:t>
            </a:r>
            <a:endParaRPr lang="en-US" sz="1100" dirty="0"/>
          </a:p>
        </p:txBody>
      </p:sp>
      <p:sp>
        <p:nvSpPr>
          <p:cNvPr id="60" name="Shape 57"/>
          <p:cNvSpPr/>
          <p:nvPr/>
        </p:nvSpPr>
        <p:spPr>
          <a:xfrm>
            <a:off x="5943600" y="1417320"/>
            <a:ext cx="5029200" cy="274320"/>
          </a:xfrm>
          <a:prstGeom prst="rect">
            <a:avLst/>
          </a:prstGeom>
          <a:solidFill>
            <a:srgbClr val="F2F4F8"/>
          </a:solidFill>
          <a:ln w="12700">
            <a:solidFill>
              <a:srgbClr val="F2F4F8"/>
            </a:solidFill>
            <a:prstDash val="solid"/>
          </a:ln>
        </p:spPr>
        <p:txBody>
          <a:bodyPr/>
          <a:lstStyle/>
          <a:p>
            <a:endParaRPr lang="en-US"/>
          </a:p>
        </p:txBody>
      </p:sp>
      <p:sp>
        <p:nvSpPr>
          <p:cNvPr id="61" name="Shape 58"/>
          <p:cNvSpPr/>
          <p:nvPr/>
        </p:nvSpPr>
        <p:spPr>
          <a:xfrm>
            <a:off x="5943600" y="1965960"/>
            <a:ext cx="5029200" cy="274320"/>
          </a:xfrm>
          <a:prstGeom prst="rect">
            <a:avLst/>
          </a:prstGeom>
          <a:solidFill>
            <a:srgbClr val="F2F4F8"/>
          </a:solidFill>
          <a:ln w="12700">
            <a:solidFill>
              <a:srgbClr val="F2F4F8"/>
            </a:solidFill>
            <a:prstDash val="solid"/>
          </a:ln>
        </p:spPr>
        <p:txBody>
          <a:bodyPr/>
          <a:lstStyle/>
          <a:p>
            <a:endParaRPr lang="en-US"/>
          </a:p>
        </p:txBody>
      </p:sp>
      <p:sp>
        <p:nvSpPr>
          <p:cNvPr id="62" name="Shape 59"/>
          <p:cNvSpPr/>
          <p:nvPr/>
        </p:nvSpPr>
        <p:spPr>
          <a:xfrm>
            <a:off x="5943600" y="2514600"/>
            <a:ext cx="5029200" cy="274320"/>
          </a:xfrm>
          <a:prstGeom prst="rect">
            <a:avLst/>
          </a:prstGeom>
          <a:solidFill>
            <a:srgbClr val="F2F4F8"/>
          </a:solidFill>
          <a:ln w="12700">
            <a:solidFill>
              <a:srgbClr val="F2F4F8"/>
            </a:solidFill>
            <a:prstDash val="solid"/>
          </a:ln>
        </p:spPr>
        <p:txBody>
          <a:bodyPr/>
          <a:lstStyle/>
          <a:p>
            <a:endParaRPr lang="en-US"/>
          </a:p>
        </p:txBody>
      </p:sp>
      <p:sp>
        <p:nvSpPr>
          <p:cNvPr id="63" name="Shape 60"/>
          <p:cNvSpPr/>
          <p:nvPr/>
        </p:nvSpPr>
        <p:spPr>
          <a:xfrm>
            <a:off x="5943600" y="3063240"/>
            <a:ext cx="5029200" cy="274320"/>
          </a:xfrm>
          <a:prstGeom prst="rect">
            <a:avLst/>
          </a:prstGeom>
          <a:solidFill>
            <a:srgbClr val="F2F4F8"/>
          </a:solidFill>
          <a:ln w="12700">
            <a:solidFill>
              <a:srgbClr val="F2F4F8"/>
            </a:solidFill>
            <a:prstDash val="solid"/>
          </a:ln>
        </p:spPr>
        <p:txBody>
          <a:bodyPr/>
          <a:lstStyle/>
          <a:p>
            <a:endParaRPr lang="en-US"/>
          </a:p>
        </p:txBody>
      </p:sp>
      <p:sp>
        <p:nvSpPr>
          <p:cNvPr id="64" name="Shape 61"/>
          <p:cNvSpPr/>
          <p:nvPr/>
        </p:nvSpPr>
        <p:spPr>
          <a:xfrm>
            <a:off x="5943600" y="3611880"/>
            <a:ext cx="5029200" cy="274320"/>
          </a:xfrm>
          <a:prstGeom prst="rect">
            <a:avLst/>
          </a:prstGeom>
          <a:solidFill>
            <a:srgbClr val="F2F4F8"/>
          </a:solidFill>
          <a:ln w="12700">
            <a:solidFill>
              <a:srgbClr val="F2F4F8"/>
            </a:solidFill>
            <a:prstDash val="solid"/>
          </a:ln>
        </p:spPr>
        <p:txBody>
          <a:bodyPr/>
          <a:lstStyle/>
          <a:p>
            <a:endParaRPr lang="en-US"/>
          </a:p>
        </p:txBody>
      </p:sp>
      <p:sp>
        <p:nvSpPr>
          <p:cNvPr id="65" name="Shape 62"/>
          <p:cNvSpPr/>
          <p:nvPr/>
        </p:nvSpPr>
        <p:spPr>
          <a:xfrm>
            <a:off x="5943600" y="4160520"/>
            <a:ext cx="5029200" cy="274320"/>
          </a:xfrm>
          <a:prstGeom prst="rect">
            <a:avLst/>
          </a:prstGeom>
          <a:solidFill>
            <a:srgbClr val="F2F4F8"/>
          </a:solidFill>
          <a:ln w="12700">
            <a:solidFill>
              <a:srgbClr val="F2F4F8"/>
            </a:solidFill>
            <a:prstDash val="solid"/>
          </a:ln>
        </p:spPr>
        <p:txBody>
          <a:bodyPr/>
          <a:lstStyle/>
          <a:p>
            <a:endParaRPr lang="en-US"/>
          </a:p>
        </p:txBody>
      </p:sp>
      <p:sp>
        <p:nvSpPr>
          <p:cNvPr id="66" name="Shape 63"/>
          <p:cNvSpPr/>
          <p:nvPr/>
        </p:nvSpPr>
        <p:spPr>
          <a:xfrm>
            <a:off x="5943600" y="4709160"/>
            <a:ext cx="5029200" cy="274320"/>
          </a:xfrm>
          <a:prstGeom prst="rect">
            <a:avLst/>
          </a:prstGeom>
          <a:solidFill>
            <a:srgbClr val="F2F4F8"/>
          </a:solidFill>
          <a:ln w="12700">
            <a:solidFill>
              <a:srgbClr val="F2F4F8"/>
            </a:solidFill>
            <a:prstDash val="solid"/>
          </a:ln>
        </p:spPr>
        <p:txBody>
          <a:bodyPr/>
          <a:lstStyle/>
          <a:p>
            <a:endParaRPr lang="en-US"/>
          </a:p>
        </p:txBody>
      </p:sp>
      <p:sp>
        <p:nvSpPr>
          <p:cNvPr id="67" name="Shape 64"/>
          <p:cNvSpPr/>
          <p:nvPr/>
        </p:nvSpPr>
        <p:spPr>
          <a:xfrm>
            <a:off x="5943600" y="5257800"/>
            <a:ext cx="5029200" cy="274320"/>
          </a:xfrm>
          <a:prstGeom prst="rect">
            <a:avLst/>
          </a:prstGeom>
          <a:solidFill>
            <a:srgbClr val="F2F4F8"/>
          </a:solidFill>
          <a:ln w="12700">
            <a:solidFill>
              <a:srgbClr val="F2F4F8"/>
            </a:solidFill>
            <a:prstDash val="solid"/>
          </a:ln>
        </p:spPr>
        <p:txBody>
          <a:bodyPr/>
          <a:lstStyle/>
          <a:p>
            <a:endParaRPr lang="en-US"/>
          </a:p>
        </p:txBody>
      </p:sp>
      <p:sp>
        <p:nvSpPr>
          <p:cNvPr id="68" name="Shape 65"/>
          <p:cNvSpPr/>
          <p:nvPr/>
        </p:nvSpPr>
        <p:spPr>
          <a:xfrm>
            <a:off x="5943600" y="5806440"/>
            <a:ext cx="5029200" cy="274320"/>
          </a:xfrm>
          <a:prstGeom prst="rect">
            <a:avLst/>
          </a:prstGeom>
          <a:solidFill>
            <a:srgbClr val="F2F4F8"/>
          </a:solidFill>
          <a:ln w="12700">
            <a:solidFill>
              <a:srgbClr val="F2F4F8"/>
            </a:solidFill>
            <a:prstDash val="solid"/>
          </a:ln>
        </p:spPr>
        <p:txBody>
          <a:bodyPr/>
          <a:lstStyle/>
          <a:p>
            <a:endParaRPr lang="en-US"/>
          </a:p>
        </p:txBody>
      </p:sp>
      <p:sp>
        <p:nvSpPr>
          <p:cNvPr id="69" name="Text 66"/>
          <p:cNvSpPr/>
          <p:nvPr/>
        </p:nvSpPr>
        <p:spPr>
          <a:xfrm>
            <a:off x="5943600" y="11430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Other</a:t>
            </a:r>
            <a:endParaRPr lang="en-US" sz="900" dirty="0"/>
          </a:p>
        </p:txBody>
      </p:sp>
      <p:sp>
        <p:nvSpPr>
          <p:cNvPr id="70" name="Text 67"/>
          <p:cNvSpPr/>
          <p:nvPr/>
        </p:nvSpPr>
        <p:spPr>
          <a:xfrm>
            <a:off x="9601200" y="11430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71" name="Text 68"/>
          <p:cNvSpPr/>
          <p:nvPr/>
        </p:nvSpPr>
        <p:spPr>
          <a:xfrm>
            <a:off x="5943600" y="14173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Confirm if Property is Tax Exempt</a:t>
            </a:r>
            <a:endParaRPr lang="en-US" sz="900" dirty="0"/>
          </a:p>
        </p:txBody>
      </p:sp>
      <p:sp>
        <p:nvSpPr>
          <p:cNvPr id="72" name="Text 69"/>
          <p:cNvSpPr/>
          <p:nvPr/>
        </p:nvSpPr>
        <p:spPr>
          <a:xfrm>
            <a:off x="9601200" y="14173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73" name="Text 70"/>
          <p:cNvSpPr/>
          <p:nvPr/>
        </p:nvSpPr>
        <p:spPr>
          <a:xfrm>
            <a:off x="5943600" y="16916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Wetlands Permit (if applicable)</a:t>
            </a:r>
            <a:endParaRPr lang="en-US" sz="900" dirty="0"/>
          </a:p>
        </p:txBody>
      </p:sp>
      <p:sp>
        <p:nvSpPr>
          <p:cNvPr id="74" name="Text 71"/>
          <p:cNvSpPr/>
          <p:nvPr/>
        </p:nvSpPr>
        <p:spPr>
          <a:xfrm>
            <a:off x="9601200" y="16916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75" name="Text 72"/>
          <p:cNvSpPr/>
          <p:nvPr/>
        </p:nvSpPr>
        <p:spPr>
          <a:xfrm>
            <a:off x="5943600" y="19659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Wetlands Map (if applicable)</a:t>
            </a:r>
            <a:endParaRPr lang="en-US" sz="900" dirty="0"/>
          </a:p>
        </p:txBody>
      </p:sp>
      <p:sp>
        <p:nvSpPr>
          <p:cNvPr id="76" name="Text 73"/>
          <p:cNvSpPr/>
          <p:nvPr/>
        </p:nvSpPr>
        <p:spPr>
          <a:xfrm>
            <a:off x="9601200" y="19659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77" name="Text 74"/>
          <p:cNvSpPr/>
          <p:nvPr/>
        </p:nvSpPr>
        <p:spPr>
          <a:xfrm>
            <a:off x="5943600" y="22402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SEAF (NY) or Other Environmental Permits (if applicable)</a:t>
            </a:r>
            <a:endParaRPr lang="en-US" sz="900" dirty="0"/>
          </a:p>
        </p:txBody>
      </p:sp>
      <p:sp>
        <p:nvSpPr>
          <p:cNvPr id="78" name="Text 75"/>
          <p:cNvSpPr/>
          <p:nvPr/>
        </p:nvSpPr>
        <p:spPr>
          <a:xfrm>
            <a:off x="9601200" y="22402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79" name="Text 76"/>
          <p:cNvSpPr/>
          <p:nvPr/>
        </p:nvSpPr>
        <p:spPr>
          <a:xfrm>
            <a:off x="5943600" y="25146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Historic/Landmark District Approval (if applicable)</a:t>
            </a:r>
            <a:endParaRPr lang="en-US" sz="900" dirty="0"/>
          </a:p>
        </p:txBody>
      </p:sp>
      <p:sp>
        <p:nvSpPr>
          <p:cNvPr id="80" name="Text 77"/>
          <p:cNvSpPr/>
          <p:nvPr/>
        </p:nvSpPr>
        <p:spPr>
          <a:xfrm>
            <a:off x="9601200" y="25146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81" name="Text 78"/>
          <p:cNvSpPr/>
          <p:nvPr/>
        </p:nvSpPr>
        <p:spPr>
          <a:xfrm>
            <a:off x="5943600" y="27889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Initiate Construction Financing (12-weeks prior to NTP)</a:t>
            </a:r>
            <a:endParaRPr lang="en-US" sz="900" dirty="0"/>
          </a:p>
        </p:txBody>
      </p:sp>
      <p:sp>
        <p:nvSpPr>
          <p:cNvPr id="82" name="Text 79"/>
          <p:cNvSpPr/>
          <p:nvPr/>
        </p:nvSpPr>
        <p:spPr>
          <a:xfrm>
            <a:off x="9601200" y="27889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83" name="Text 80"/>
          <p:cNvSpPr/>
          <p:nvPr/>
        </p:nvSpPr>
        <p:spPr>
          <a:xfrm>
            <a:off x="5943600" y="30632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Screening/Buffer Plan (if applicable)</a:t>
            </a:r>
            <a:endParaRPr lang="en-US" sz="900" dirty="0"/>
          </a:p>
        </p:txBody>
      </p:sp>
      <p:sp>
        <p:nvSpPr>
          <p:cNvPr id="84" name="Text 81"/>
          <p:cNvSpPr/>
          <p:nvPr/>
        </p:nvSpPr>
        <p:spPr>
          <a:xfrm>
            <a:off x="9601200" y="30632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85" name="Text 82"/>
          <p:cNvSpPr/>
          <p:nvPr/>
        </p:nvSpPr>
        <p:spPr>
          <a:xfrm>
            <a:off x="5943600" y="33375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Qualifying Facility Self-Certification </a:t>
            </a:r>
            <a:endParaRPr lang="en-US" sz="900" dirty="0"/>
          </a:p>
        </p:txBody>
      </p:sp>
      <p:sp>
        <p:nvSpPr>
          <p:cNvPr id="86" name="Text 83"/>
          <p:cNvSpPr/>
          <p:nvPr/>
        </p:nvSpPr>
        <p:spPr>
          <a:xfrm>
            <a:off x="9601200" y="33375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87" name="Text 84"/>
          <p:cNvSpPr/>
          <p:nvPr/>
        </p:nvSpPr>
        <p:spPr>
          <a:xfrm>
            <a:off x="5943600" y="36118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Tree Removal Permit (if applicable)</a:t>
            </a:r>
            <a:endParaRPr lang="en-US" sz="900" dirty="0"/>
          </a:p>
        </p:txBody>
      </p:sp>
      <p:sp>
        <p:nvSpPr>
          <p:cNvPr id="88" name="Text 85"/>
          <p:cNvSpPr/>
          <p:nvPr/>
        </p:nvSpPr>
        <p:spPr>
          <a:xfrm>
            <a:off x="9601200" y="36118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89" name="Text 86"/>
          <p:cNvSpPr/>
          <p:nvPr/>
        </p:nvSpPr>
        <p:spPr>
          <a:xfrm>
            <a:off x="5943600" y="38862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FAA Determination</a:t>
            </a:r>
            <a:endParaRPr lang="en-US" sz="900" dirty="0"/>
          </a:p>
        </p:txBody>
      </p:sp>
      <p:sp>
        <p:nvSpPr>
          <p:cNvPr id="90" name="Text 87"/>
          <p:cNvSpPr/>
          <p:nvPr/>
        </p:nvSpPr>
        <p:spPr>
          <a:xfrm>
            <a:off x="9601200" y="38862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1" name="Text 88"/>
          <p:cNvSpPr/>
          <p:nvPr/>
        </p:nvSpPr>
        <p:spPr>
          <a:xfrm>
            <a:off x="5943600" y="41605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Structural Plan/Analysis (if applicable)</a:t>
            </a:r>
            <a:endParaRPr lang="en-US" sz="900" dirty="0"/>
          </a:p>
        </p:txBody>
      </p:sp>
      <p:sp>
        <p:nvSpPr>
          <p:cNvPr id="92" name="Text 89"/>
          <p:cNvSpPr/>
          <p:nvPr/>
        </p:nvSpPr>
        <p:spPr>
          <a:xfrm>
            <a:off x="9601200" y="41605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93" name="Text 90"/>
          <p:cNvSpPr/>
          <p:nvPr/>
        </p:nvSpPr>
        <p:spPr>
          <a:xfrm>
            <a:off x="5943600" y="44348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Stamped Permitting Set</a:t>
            </a:r>
            <a:endParaRPr lang="en-US" sz="900" dirty="0"/>
          </a:p>
        </p:txBody>
      </p:sp>
      <p:sp>
        <p:nvSpPr>
          <p:cNvPr id="94" name="Text 91"/>
          <p:cNvSpPr/>
          <p:nvPr/>
        </p:nvSpPr>
        <p:spPr>
          <a:xfrm>
            <a:off x="9601200" y="44348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5" name="Text 92"/>
          <p:cNvSpPr/>
          <p:nvPr/>
        </p:nvSpPr>
        <p:spPr>
          <a:xfrm>
            <a:off x="5943600" y="47091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Erosion Control Plan (if applicable)</a:t>
            </a:r>
            <a:endParaRPr lang="en-US" sz="900" dirty="0"/>
          </a:p>
        </p:txBody>
      </p:sp>
      <p:sp>
        <p:nvSpPr>
          <p:cNvPr id="96" name="Text 93"/>
          <p:cNvSpPr/>
          <p:nvPr/>
        </p:nvSpPr>
        <p:spPr>
          <a:xfrm>
            <a:off x="9601200" y="47091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97" name="Text 94"/>
          <p:cNvSpPr/>
          <p:nvPr/>
        </p:nvSpPr>
        <p:spPr>
          <a:xfrm>
            <a:off x="5943600" y="49834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Pre-Construction Deal Approval (if required)</a:t>
            </a:r>
            <a:endParaRPr lang="en-US" sz="900" dirty="0"/>
          </a:p>
        </p:txBody>
      </p:sp>
      <p:sp>
        <p:nvSpPr>
          <p:cNvPr id="98" name="Text 95"/>
          <p:cNvSpPr/>
          <p:nvPr/>
        </p:nvSpPr>
        <p:spPr>
          <a:xfrm>
            <a:off x="9601200" y="49834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9" name="Text 96"/>
          <p:cNvSpPr/>
          <p:nvPr/>
        </p:nvSpPr>
        <p:spPr>
          <a:xfrm>
            <a:off x="5943600" y="52578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Geotechnical Plan (if applicable)</a:t>
            </a:r>
            <a:endParaRPr lang="en-US" sz="900" dirty="0"/>
          </a:p>
        </p:txBody>
      </p:sp>
      <p:sp>
        <p:nvSpPr>
          <p:cNvPr id="100" name="Text 97"/>
          <p:cNvSpPr/>
          <p:nvPr/>
        </p:nvSpPr>
        <p:spPr>
          <a:xfrm>
            <a:off x="9601200" y="52578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101" name="Text 98"/>
          <p:cNvSpPr/>
          <p:nvPr/>
        </p:nvSpPr>
        <p:spPr>
          <a:xfrm>
            <a:off x="5943600" y="55321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PILOT Agreement (if applicable)</a:t>
            </a:r>
            <a:endParaRPr lang="en-US" sz="900" dirty="0"/>
          </a:p>
        </p:txBody>
      </p:sp>
      <p:sp>
        <p:nvSpPr>
          <p:cNvPr id="102" name="Text 99"/>
          <p:cNvSpPr/>
          <p:nvPr/>
        </p:nvSpPr>
        <p:spPr>
          <a:xfrm>
            <a:off x="9601200" y="55321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103" name="Text 100"/>
          <p:cNvSpPr/>
          <p:nvPr/>
        </p:nvSpPr>
        <p:spPr>
          <a:xfrm>
            <a:off x="5943600" y="58064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Site Existing Conditions Survey (if applicable)</a:t>
            </a:r>
            <a:endParaRPr lang="en-US" sz="900" dirty="0"/>
          </a:p>
        </p:txBody>
      </p:sp>
      <p:sp>
        <p:nvSpPr>
          <p:cNvPr id="104" name="Text 101"/>
          <p:cNvSpPr/>
          <p:nvPr/>
        </p:nvSpPr>
        <p:spPr>
          <a:xfrm>
            <a:off x="9601200" y="58064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105" name="Text 102"/>
          <p:cNvSpPr/>
          <p:nvPr/>
        </p:nvSpPr>
        <p:spPr>
          <a:xfrm>
            <a:off x="5943600" y="60807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Draft 128 Form (if applicable)</a:t>
            </a:r>
            <a:endParaRPr lang="en-US" sz="900" dirty="0"/>
          </a:p>
        </p:txBody>
      </p:sp>
      <p:sp>
        <p:nvSpPr>
          <p:cNvPr id="106" name="Text 103"/>
          <p:cNvSpPr/>
          <p:nvPr/>
        </p:nvSpPr>
        <p:spPr>
          <a:xfrm>
            <a:off x="9601200" y="60807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3">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3</a:t>
            </a:r>
            <a:endParaRPr lang="en-US" sz="1000" dirty="0"/>
          </a:p>
        </p:txBody>
      </p:sp>
      <p:pic>
        <p:nvPicPr>
          <p:cNvPr id="3" name="Image 0" descr="./Logo.png"/>
          <p:cNvPicPr>
            <a:picLocks noChangeAspect="1"/>
          </p:cNvPicPr>
          <p:nvPr/>
        </p:nvPicPr>
        <p:blipFill>
          <a:blip r:embed="rId3"/>
          <a:stretch>
            <a:fillRect/>
          </a:stretch>
        </p:blipFill>
        <p:spPr>
          <a:xfrm>
            <a:off x="9354312" y="109728"/>
            <a:ext cx="2286000" cy="493776"/>
          </a:xfrm>
          <a:prstGeom prst="rect">
            <a:avLst/>
          </a:prstGeom>
        </p:spPr>
      </p:pic>
      <p:sp>
        <p:nvSpPr>
          <p:cNvPr id="4" name="Text 1"/>
          <p:cNvSpPr/>
          <p:nvPr/>
        </p:nvSpPr>
        <p:spPr>
          <a:xfrm>
            <a:off x="457200" y="109728"/>
            <a:ext cx="8714232" cy="493776"/>
          </a:xfrm>
          <a:prstGeom prst="rect">
            <a:avLst/>
          </a:prstGeom>
          <a:noFill/>
          <a:ln/>
        </p:spPr>
        <p:txBody>
          <a:bodyPr wrap="square" lIns="76200" tIns="76200" rIns="76200" bIns="76200" rtlCol="0" anchor="ctr"/>
          <a:lstStyle/>
          <a:p>
            <a:pPr marL="0" indent="0" algn="l">
              <a:buNone/>
            </a:pPr>
            <a:r>
              <a:rPr lang="en-US" sz="1800" b="1" dirty="0">
                <a:solidFill>
                  <a:srgbClr val="222222"/>
                </a:solidFill>
                <a:latin typeface="Calibri" pitchFamily="34" charset="0"/>
                <a:ea typeface="Calibri" pitchFamily="34" charset="-122"/>
                <a:cs typeface="Calibri" pitchFamily="34" charset="-120"/>
              </a:rPr>
              <a:t>Underwriting and Project Summary</a:t>
            </a:r>
            <a:endParaRPr lang="en-US" sz="1800" dirty="0"/>
          </a:p>
        </p:txBody>
      </p:sp>
      <p:sp>
        <p:nvSpPr>
          <p:cNvPr id="5" name="Shape 2"/>
          <p:cNvSpPr/>
          <p:nvPr/>
        </p:nvSpPr>
        <p:spPr>
          <a:xfrm>
            <a:off x="457200" y="731520"/>
            <a:ext cx="3657600" cy="411480"/>
          </a:xfrm>
          <a:prstGeom prst="rect">
            <a:avLst/>
          </a:prstGeom>
          <a:solidFill>
            <a:srgbClr val="4285F4"/>
          </a:solidFill>
          <a:ln w="6350">
            <a:solidFill>
              <a:srgbClr val="FFFFFF"/>
            </a:solidFill>
            <a:prstDash val="solid"/>
          </a:ln>
        </p:spPr>
        <p:txBody>
          <a:bodyPr/>
          <a:lstStyle/>
          <a:p>
            <a:endParaRPr lang="en-US"/>
          </a:p>
        </p:txBody>
      </p:sp>
      <p:sp>
        <p:nvSpPr>
          <p:cNvPr id="6" name="Shape 3"/>
          <p:cNvSpPr/>
          <p:nvPr/>
        </p:nvSpPr>
        <p:spPr>
          <a:xfrm>
            <a:off x="4114800" y="731520"/>
            <a:ext cx="1371600" cy="411480"/>
          </a:xfrm>
          <a:prstGeom prst="rect">
            <a:avLst/>
          </a:prstGeom>
          <a:solidFill>
            <a:srgbClr val="4285F4"/>
          </a:solidFill>
          <a:ln w="6350">
            <a:solidFill>
              <a:srgbClr val="FFFFFF"/>
            </a:solidFill>
            <a:prstDash val="solid"/>
          </a:ln>
        </p:spPr>
        <p:txBody>
          <a:bodyPr/>
          <a:lstStyle/>
          <a:p>
            <a:endParaRPr lang="en-US"/>
          </a:p>
        </p:txBody>
      </p:sp>
      <p:sp>
        <p:nvSpPr>
          <p:cNvPr id="7" name="Text 4"/>
          <p:cNvSpPr/>
          <p:nvPr/>
        </p:nvSpPr>
        <p:spPr>
          <a:xfrm>
            <a:off x="457200" y="731520"/>
            <a:ext cx="3657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Item</a:t>
            </a:r>
            <a:endParaRPr lang="en-US" sz="1100" dirty="0"/>
          </a:p>
        </p:txBody>
      </p:sp>
      <p:sp>
        <p:nvSpPr>
          <p:cNvPr id="8" name="Text 5"/>
          <p:cNvSpPr/>
          <p:nvPr/>
        </p:nvSpPr>
        <p:spPr>
          <a:xfrm>
            <a:off x="4114800" y="731520"/>
            <a:ext cx="1371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Status</a:t>
            </a:r>
            <a:endParaRPr lang="en-US" sz="1100" dirty="0"/>
          </a:p>
        </p:txBody>
      </p:sp>
      <p:sp>
        <p:nvSpPr>
          <p:cNvPr id="9" name="Shape 6"/>
          <p:cNvSpPr/>
          <p:nvPr/>
        </p:nvSpPr>
        <p:spPr>
          <a:xfrm>
            <a:off x="457200" y="1417320"/>
            <a:ext cx="5029200" cy="274320"/>
          </a:xfrm>
          <a:prstGeom prst="rect">
            <a:avLst/>
          </a:prstGeom>
          <a:solidFill>
            <a:srgbClr val="F2F4F8"/>
          </a:solidFill>
          <a:ln w="12700">
            <a:solidFill>
              <a:srgbClr val="F2F4F8"/>
            </a:solidFill>
            <a:prstDash val="solid"/>
          </a:ln>
        </p:spPr>
        <p:txBody>
          <a:bodyPr/>
          <a:lstStyle/>
          <a:p>
            <a:endParaRPr lang="en-US"/>
          </a:p>
        </p:txBody>
      </p:sp>
      <p:sp>
        <p:nvSpPr>
          <p:cNvPr id="10" name="Shape 7"/>
          <p:cNvSpPr/>
          <p:nvPr/>
        </p:nvSpPr>
        <p:spPr>
          <a:xfrm>
            <a:off x="457200" y="1965960"/>
            <a:ext cx="5029200" cy="274320"/>
          </a:xfrm>
          <a:prstGeom prst="rect">
            <a:avLst/>
          </a:prstGeom>
          <a:solidFill>
            <a:srgbClr val="F2F4F8"/>
          </a:solidFill>
          <a:ln w="12700">
            <a:solidFill>
              <a:srgbClr val="F2F4F8"/>
            </a:solidFill>
            <a:prstDash val="solid"/>
          </a:ln>
        </p:spPr>
        <p:txBody>
          <a:bodyPr/>
          <a:lstStyle/>
          <a:p>
            <a:endParaRPr lang="en-US"/>
          </a:p>
        </p:txBody>
      </p:sp>
      <p:sp>
        <p:nvSpPr>
          <p:cNvPr id="11" name="Shape 8"/>
          <p:cNvSpPr/>
          <p:nvPr/>
        </p:nvSpPr>
        <p:spPr>
          <a:xfrm>
            <a:off x="457200" y="2514600"/>
            <a:ext cx="5029200" cy="274320"/>
          </a:xfrm>
          <a:prstGeom prst="rect">
            <a:avLst/>
          </a:prstGeom>
          <a:solidFill>
            <a:srgbClr val="F2F4F8"/>
          </a:solidFill>
          <a:ln w="12700">
            <a:solidFill>
              <a:srgbClr val="F2F4F8"/>
            </a:solidFill>
            <a:prstDash val="solid"/>
          </a:ln>
        </p:spPr>
        <p:txBody>
          <a:bodyPr/>
          <a:lstStyle/>
          <a:p>
            <a:endParaRPr lang="en-US"/>
          </a:p>
        </p:txBody>
      </p:sp>
      <p:sp>
        <p:nvSpPr>
          <p:cNvPr id="12" name="Shape 9"/>
          <p:cNvSpPr/>
          <p:nvPr/>
        </p:nvSpPr>
        <p:spPr>
          <a:xfrm>
            <a:off x="457200" y="3063240"/>
            <a:ext cx="5029200" cy="274320"/>
          </a:xfrm>
          <a:prstGeom prst="rect">
            <a:avLst/>
          </a:prstGeom>
          <a:solidFill>
            <a:srgbClr val="F2F4F8"/>
          </a:solidFill>
          <a:ln w="12700">
            <a:solidFill>
              <a:srgbClr val="F2F4F8"/>
            </a:solidFill>
            <a:prstDash val="solid"/>
          </a:ln>
        </p:spPr>
        <p:txBody>
          <a:bodyPr/>
          <a:lstStyle/>
          <a:p>
            <a:endParaRPr lang="en-US"/>
          </a:p>
        </p:txBody>
      </p:sp>
      <p:sp>
        <p:nvSpPr>
          <p:cNvPr id="13" name="Shape 10"/>
          <p:cNvSpPr/>
          <p:nvPr/>
        </p:nvSpPr>
        <p:spPr>
          <a:xfrm>
            <a:off x="457200" y="3611880"/>
            <a:ext cx="5029200" cy="274320"/>
          </a:xfrm>
          <a:prstGeom prst="rect">
            <a:avLst/>
          </a:prstGeom>
          <a:solidFill>
            <a:srgbClr val="F2F4F8"/>
          </a:solidFill>
          <a:ln w="12700">
            <a:solidFill>
              <a:srgbClr val="F2F4F8"/>
            </a:solidFill>
            <a:prstDash val="solid"/>
          </a:ln>
        </p:spPr>
        <p:txBody>
          <a:bodyPr/>
          <a:lstStyle/>
          <a:p>
            <a:endParaRPr lang="en-US"/>
          </a:p>
        </p:txBody>
      </p:sp>
      <p:sp>
        <p:nvSpPr>
          <p:cNvPr id="14" name="Shape 11"/>
          <p:cNvSpPr/>
          <p:nvPr/>
        </p:nvSpPr>
        <p:spPr>
          <a:xfrm>
            <a:off x="457200" y="4160520"/>
            <a:ext cx="5029200" cy="274320"/>
          </a:xfrm>
          <a:prstGeom prst="rect">
            <a:avLst/>
          </a:prstGeom>
          <a:solidFill>
            <a:srgbClr val="F2F4F8"/>
          </a:solidFill>
          <a:ln w="12700">
            <a:solidFill>
              <a:srgbClr val="F2F4F8"/>
            </a:solidFill>
            <a:prstDash val="solid"/>
          </a:ln>
        </p:spPr>
        <p:txBody>
          <a:bodyPr/>
          <a:lstStyle/>
          <a:p>
            <a:endParaRPr lang="en-US"/>
          </a:p>
        </p:txBody>
      </p:sp>
      <p:sp>
        <p:nvSpPr>
          <p:cNvPr id="15" name="Shape 12"/>
          <p:cNvSpPr/>
          <p:nvPr/>
        </p:nvSpPr>
        <p:spPr>
          <a:xfrm>
            <a:off x="457200" y="4709160"/>
            <a:ext cx="5029200" cy="274320"/>
          </a:xfrm>
          <a:prstGeom prst="rect">
            <a:avLst/>
          </a:prstGeom>
          <a:solidFill>
            <a:srgbClr val="F2F4F8"/>
          </a:solidFill>
          <a:ln w="12700">
            <a:solidFill>
              <a:srgbClr val="F2F4F8"/>
            </a:solidFill>
            <a:prstDash val="solid"/>
          </a:ln>
        </p:spPr>
        <p:txBody>
          <a:bodyPr/>
          <a:lstStyle/>
          <a:p>
            <a:endParaRPr lang="en-US"/>
          </a:p>
        </p:txBody>
      </p:sp>
      <p:sp>
        <p:nvSpPr>
          <p:cNvPr id="16" name="Shape 13"/>
          <p:cNvSpPr/>
          <p:nvPr/>
        </p:nvSpPr>
        <p:spPr>
          <a:xfrm>
            <a:off x="457200" y="5257800"/>
            <a:ext cx="5029200" cy="274320"/>
          </a:xfrm>
          <a:prstGeom prst="rect">
            <a:avLst/>
          </a:prstGeom>
          <a:solidFill>
            <a:srgbClr val="F2F4F8"/>
          </a:solidFill>
          <a:ln w="12700">
            <a:solidFill>
              <a:srgbClr val="F2F4F8"/>
            </a:solidFill>
            <a:prstDash val="solid"/>
          </a:ln>
        </p:spPr>
        <p:txBody>
          <a:bodyPr/>
          <a:lstStyle/>
          <a:p>
            <a:endParaRPr lang="en-US"/>
          </a:p>
        </p:txBody>
      </p:sp>
      <p:sp>
        <p:nvSpPr>
          <p:cNvPr id="17" name="Shape 14"/>
          <p:cNvSpPr/>
          <p:nvPr/>
        </p:nvSpPr>
        <p:spPr>
          <a:xfrm>
            <a:off x="457200" y="5806440"/>
            <a:ext cx="5029200" cy="274320"/>
          </a:xfrm>
          <a:prstGeom prst="rect">
            <a:avLst/>
          </a:prstGeom>
          <a:solidFill>
            <a:srgbClr val="F2F4F8"/>
          </a:solidFill>
          <a:ln w="12700">
            <a:solidFill>
              <a:srgbClr val="F2F4F8"/>
            </a:solidFill>
            <a:prstDash val="solid"/>
          </a:ln>
        </p:spPr>
        <p:txBody>
          <a:bodyPr/>
          <a:lstStyle/>
          <a:p>
            <a:endParaRPr lang="en-US"/>
          </a:p>
        </p:txBody>
      </p:sp>
      <p:sp>
        <p:nvSpPr>
          <p:cNvPr id="18" name="Text 15"/>
          <p:cNvSpPr/>
          <p:nvPr/>
        </p:nvSpPr>
        <p:spPr>
          <a:xfrm>
            <a:off x="457200" y="11430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Zoning Decision (if applicable)</a:t>
            </a:r>
            <a:endParaRPr lang="en-US" sz="900" dirty="0"/>
          </a:p>
        </p:txBody>
      </p:sp>
      <p:sp>
        <p:nvSpPr>
          <p:cNvPr id="19" name="Text 16"/>
          <p:cNvSpPr/>
          <p:nvPr/>
        </p:nvSpPr>
        <p:spPr>
          <a:xfrm>
            <a:off x="4114800" y="11430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0" name="Text 17"/>
          <p:cNvSpPr/>
          <p:nvPr/>
        </p:nvSpPr>
        <p:spPr>
          <a:xfrm>
            <a:off x="457200" y="14173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Special Use Permit (if applicable)</a:t>
            </a:r>
            <a:endParaRPr lang="en-US" sz="900" dirty="0"/>
          </a:p>
        </p:txBody>
      </p:sp>
      <p:sp>
        <p:nvSpPr>
          <p:cNvPr id="21" name="Text 18"/>
          <p:cNvSpPr/>
          <p:nvPr/>
        </p:nvSpPr>
        <p:spPr>
          <a:xfrm>
            <a:off x="4114800" y="14173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2" name="Text 19"/>
          <p:cNvSpPr/>
          <p:nvPr/>
        </p:nvSpPr>
        <p:spPr>
          <a:xfrm>
            <a:off x="457200" y="169164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4. Pre-Construction</a:t>
            </a:r>
            <a:endParaRPr lang="en-US" sz="1000" dirty="0"/>
          </a:p>
        </p:txBody>
      </p:sp>
      <p:sp>
        <p:nvSpPr>
          <p:cNvPr id="23" name="Text 20"/>
          <p:cNvSpPr/>
          <p:nvPr/>
        </p:nvSpPr>
        <p:spPr>
          <a:xfrm>
            <a:off x="4114800" y="169164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24" name="Text 21"/>
          <p:cNvSpPr/>
          <p:nvPr/>
        </p:nvSpPr>
        <p:spPr>
          <a:xfrm>
            <a:off x="457200" y="19659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Trigger Appraisal - Internal &amp; External</a:t>
            </a:r>
            <a:endParaRPr lang="en-US" sz="900" dirty="0"/>
          </a:p>
        </p:txBody>
      </p:sp>
      <p:sp>
        <p:nvSpPr>
          <p:cNvPr id="25" name="Text 22"/>
          <p:cNvSpPr/>
          <p:nvPr/>
        </p:nvSpPr>
        <p:spPr>
          <a:xfrm>
            <a:off x="4114800" y="19659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6" name="Text 23"/>
          <p:cNvSpPr/>
          <p:nvPr/>
        </p:nvSpPr>
        <p:spPr>
          <a:xfrm>
            <a:off x="457200" y="22402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EPC/Construction Agreement</a:t>
            </a:r>
            <a:endParaRPr lang="en-US" sz="900" dirty="0"/>
          </a:p>
        </p:txBody>
      </p:sp>
      <p:sp>
        <p:nvSpPr>
          <p:cNvPr id="27" name="Text 24"/>
          <p:cNvSpPr/>
          <p:nvPr/>
        </p:nvSpPr>
        <p:spPr>
          <a:xfrm>
            <a:off x="4114800" y="22402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8" name="Text 25"/>
          <p:cNvSpPr/>
          <p:nvPr/>
        </p:nvSpPr>
        <p:spPr>
          <a:xfrm>
            <a:off x="457200" y="25146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Other</a:t>
            </a:r>
            <a:endParaRPr lang="en-US" sz="900" dirty="0"/>
          </a:p>
        </p:txBody>
      </p:sp>
      <p:sp>
        <p:nvSpPr>
          <p:cNvPr id="29" name="Text 26"/>
          <p:cNvSpPr/>
          <p:nvPr/>
        </p:nvSpPr>
        <p:spPr>
          <a:xfrm>
            <a:off x="4114800" y="25146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30" name="Text 27"/>
          <p:cNvSpPr/>
          <p:nvPr/>
        </p:nvSpPr>
        <p:spPr>
          <a:xfrm>
            <a:off x="457200" y="27889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Construction Permits</a:t>
            </a:r>
            <a:endParaRPr lang="en-US" sz="900" dirty="0"/>
          </a:p>
        </p:txBody>
      </p:sp>
      <p:sp>
        <p:nvSpPr>
          <p:cNvPr id="31" name="Text 28"/>
          <p:cNvSpPr/>
          <p:nvPr/>
        </p:nvSpPr>
        <p:spPr>
          <a:xfrm>
            <a:off x="4114800" y="27889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32" name="Text 29"/>
          <p:cNvSpPr/>
          <p:nvPr/>
        </p:nvSpPr>
        <p:spPr>
          <a:xfrm>
            <a:off x="457200" y="30632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Confirm Additional Utility Program Participation</a:t>
            </a:r>
            <a:endParaRPr lang="en-US" sz="900" dirty="0"/>
          </a:p>
        </p:txBody>
      </p:sp>
      <p:sp>
        <p:nvSpPr>
          <p:cNvPr id="33" name="Text 30"/>
          <p:cNvSpPr/>
          <p:nvPr/>
        </p:nvSpPr>
        <p:spPr>
          <a:xfrm>
            <a:off x="4114800" y="30632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34" name="Text 31"/>
          <p:cNvSpPr/>
          <p:nvPr/>
        </p:nvSpPr>
        <p:spPr>
          <a:xfrm>
            <a:off x="457200" y="33375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Production Estimate</a:t>
            </a:r>
            <a:endParaRPr lang="en-US" sz="900" dirty="0"/>
          </a:p>
        </p:txBody>
      </p:sp>
      <p:sp>
        <p:nvSpPr>
          <p:cNvPr id="35" name="Text 32"/>
          <p:cNvSpPr/>
          <p:nvPr/>
        </p:nvSpPr>
        <p:spPr>
          <a:xfrm>
            <a:off x="4114800" y="33375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36" name="Text 33"/>
          <p:cNvSpPr/>
          <p:nvPr/>
        </p:nvSpPr>
        <p:spPr>
          <a:xfrm>
            <a:off x="457200" y="36118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Notfiy Marketing of NTP</a:t>
            </a:r>
            <a:endParaRPr lang="en-US" sz="900" dirty="0"/>
          </a:p>
        </p:txBody>
      </p:sp>
      <p:sp>
        <p:nvSpPr>
          <p:cNvPr id="37" name="Text 34"/>
          <p:cNvSpPr/>
          <p:nvPr/>
        </p:nvSpPr>
        <p:spPr>
          <a:xfrm>
            <a:off x="4114800" y="36118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38" name="Text 35"/>
          <p:cNvSpPr/>
          <p:nvPr/>
        </p:nvSpPr>
        <p:spPr>
          <a:xfrm>
            <a:off x="457200" y="38862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Bonus Payment(s) Issued (if applicable)</a:t>
            </a:r>
            <a:endParaRPr lang="en-US" sz="900" dirty="0"/>
          </a:p>
        </p:txBody>
      </p:sp>
      <p:sp>
        <p:nvSpPr>
          <p:cNvPr id="39" name="Text 36"/>
          <p:cNvSpPr/>
          <p:nvPr/>
        </p:nvSpPr>
        <p:spPr>
          <a:xfrm>
            <a:off x="4114800" y="38862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0" name="Text 37"/>
          <p:cNvSpPr/>
          <p:nvPr/>
        </p:nvSpPr>
        <p:spPr>
          <a:xfrm>
            <a:off x="457200" y="41605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Fire Department Approval (if applicable)</a:t>
            </a:r>
            <a:endParaRPr lang="en-US" sz="900" dirty="0"/>
          </a:p>
        </p:txBody>
      </p:sp>
      <p:sp>
        <p:nvSpPr>
          <p:cNvPr id="41" name="Text 38"/>
          <p:cNvSpPr/>
          <p:nvPr/>
        </p:nvSpPr>
        <p:spPr>
          <a:xfrm>
            <a:off x="4114800" y="41605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2" name="Text 39"/>
          <p:cNvSpPr/>
          <p:nvPr/>
        </p:nvSpPr>
        <p:spPr>
          <a:xfrm>
            <a:off x="457200" y="44348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Subsequent ISA Proof of Payments (75%)</a:t>
            </a:r>
            <a:endParaRPr lang="en-US" sz="900" dirty="0"/>
          </a:p>
        </p:txBody>
      </p:sp>
      <p:sp>
        <p:nvSpPr>
          <p:cNvPr id="43" name="Text 40"/>
          <p:cNvSpPr/>
          <p:nvPr/>
        </p:nvSpPr>
        <p:spPr>
          <a:xfrm>
            <a:off x="4114800" y="44348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4" name="Text 41"/>
          <p:cNvSpPr/>
          <p:nvPr/>
        </p:nvSpPr>
        <p:spPr>
          <a:xfrm>
            <a:off x="457200" y="47091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First Rent Payment Issued</a:t>
            </a:r>
            <a:endParaRPr lang="en-US" sz="900" dirty="0"/>
          </a:p>
        </p:txBody>
      </p:sp>
      <p:sp>
        <p:nvSpPr>
          <p:cNvPr id="45" name="Text 42"/>
          <p:cNvSpPr/>
          <p:nvPr/>
        </p:nvSpPr>
        <p:spPr>
          <a:xfrm>
            <a:off x="4114800" y="47091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6" name="Text 43"/>
          <p:cNvSpPr/>
          <p:nvPr/>
        </p:nvSpPr>
        <p:spPr>
          <a:xfrm>
            <a:off x="457200" y="49834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Request QA/QC Quotes</a:t>
            </a:r>
            <a:endParaRPr lang="en-US" sz="900" dirty="0"/>
          </a:p>
        </p:txBody>
      </p:sp>
      <p:sp>
        <p:nvSpPr>
          <p:cNvPr id="47" name="Text 44"/>
          <p:cNvSpPr/>
          <p:nvPr/>
        </p:nvSpPr>
        <p:spPr>
          <a:xfrm>
            <a:off x="4114800" y="49834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8" name="Text 45"/>
          <p:cNvSpPr/>
          <p:nvPr/>
        </p:nvSpPr>
        <p:spPr>
          <a:xfrm>
            <a:off x="457200" y="52578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Roof Warranty Requirement Research</a:t>
            </a:r>
            <a:endParaRPr lang="en-US" sz="900" dirty="0"/>
          </a:p>
        </p:txBody>
      </p:sp>
      <p:sp>
        <p:nvSpPr>
          <p:cNvPr id="49" name="Text 46"/>
          <p:cNvSpPr/>
          <p:nvPr/>
        </p:nvSpPr>
        <p:spPr>
          <a:xfrm>
            <a:off x="4114800" y="52578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50" name="Text 47"/>
          <p:cNvSpPr/>
          <p:nvPr/>
        </p:nvSpPr>
        <p:spPr>
          <a:xfrm>
            <a:off x="457200" y="55321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Request Egress Switch (if applicable)</a:t>
            </a:r>
            <a:endParaRPr lang="en-US" sz="900" dirty="0"/>
          </a:p>
        </p:txBody>
      </p:sp>
      <p:sp>
        <p:nvSpPr>
          <p:cNvPr id="51" name="Text 48"/>
          <p:cNvSpPr/>
          <p:nvPr/>
        </p:nvSpPr>
        <p:spPr>
          <a:xfrm>
            <a:off x="4114800" y="55321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52" name="Text 49"/>
          <p:cNvSpPr/>
          <p:nvPr/>
        </p:nvSpPr>
        <p:spPr>
          <a:xfrm>
            <a:off x="457200" y="58064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Construction Financing Secured</a:t>
            </a:r>
            <a:endParaRPr lang="en-US" sz="900" dirty="0"/>
          </a:p>
        </p:txBody>
      </p:sp>
      <p:sp>
        <p:nvSpPr>
          <p:cNvPr id="53" name="Text 50"/>
          <p:cNvSpPr/>
          <p:nvPr/>
        </p:nvSpPr>
        <p:spPr>
          <a:xfrm>
            <a:off x="4114800" y="58064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54" name="Text 51"/>
          <p:cNvSpPr/>
          <p:nvPr/>
        </p:nvSpPr>
        <p:spPr>
          <a:xfrm>
            <a:off x="457200" y="60807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NTP Email</a:t>
            </a:r>
            <a:endParaRPr lang="en-US" sz="900" dirty="0"/>
          </a:p>
        </p:txBody>
      </p:sp>
      <p:sp>
        <p:nvSpPr>
          <p:cNvPr id="55" name="Text 52"/>
          <p:cNvSpPr/>
          <p:nvPr/>
        </p:nvSpPr>
        <p:spPr>
          <a:xfrm>
            <a:off x="4114800" y="60807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56" name="Shape 53"/>
          <p:cNvSpPr/>
          <p:nvPr/>
        </p:nvSpPr>
        <p:spPr>
          <a:xfrm>
            <a:off x="5943600" y="731520"/>
            <a:ext cx="3657600" cy="411480"/>
          </a:xfrm>
          <a:prstGeom prst="rect">
            <a:avLst/>
          </a:prstGeom>
          <a:solidFill>
            <a:srgbClr val="4285F4"/>
          </a:solidFill>
          <a:ln w="6350">
            <a:solidFill>
              <a:srgbClr val="FFFFFF"/>
            </a:solidFill>
            <a:prstDash val="solid"/>
          </a:ln>
        </p:spPr>
        <p:txBody>
          <a:bodyPr/>
          <a:lstStyle/>
          <a:p>
            <a:endParaRPr lang="en-US"/>
          </a:p>
        </p:txBody>
      </p:sp>
      <p:sp>
        <p:nvSpPr>
          <p:cNvPr id="57" name="Shape 54"/>
          <p:cNvSpPr/>
          <p:nvPr/>
        </p:nvSpPr>
        <p:spPr>
          <a:xfrm>
            <a:off x="9601200" y="731520"/>
            <a:ext cx="1371600" cy="411480"/>
          </a:xfrm>
          <a:prstGeom prst="rect">
            <a:avLst/>
          </a:prstGeom>
          <a:solidFill>
            <a:srgbClr val="4285F4"/>
          </a:solidFill>
          <a:ln w="6350">
            <a:solidFill>
              <a:srgbClr val="FFFFFF"/>
            </a:solidFill>
            <a:prstDash val="solid"/>
          </a:ln>
        </p:spPr>
        <p:txBody>
          <a:bodyPr/>
          <a:lstStyle/>
          <a:p>
            <a:endParaRPr lang="en-US"/>
          </a:p>
        </p:txBody>
      </p:sp>
      <p:sp>
        <p:nvSpPr>
          <p:cNvPr id="58" name="Text 55"/>
          <p:cNvSpPr/>
          <p:nvPr/>
        </p:nvSpPr>
        <p:spPr>
          <a:xfrm>
            <a:off x="5943600" y="731520"/>
            <a:ext cx="3657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Item</a:t>
            </a:r>
            <a:endParaRPr lang="en-US" sz="1100" dirty="0"/>
          </a:p>
        </p:txBody>
      </p:sp>
      <p:sp>
        <p:nvSpPr>
          <p:cNvPr id="59" name="Text 56"/>
          <p:cNvSpPr/>
          <p:nvPr/>
        </p:nvSpPr>
        <p:spPr>
          <a:xfrm>
            <a:off x="9601200" y="731520"/>
            <a:ext cx="1371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Status</a:t>
            </a:r>
            <a:endParaRPr lang="en-US" sz="1100" dirty="0"/>
          </a:p>
        </p:txBody>
      </p:sp>
      <p:sp>
        <p:nvSpPr>
          <p:cNvPr id="60" name="Shape 57"/>
          <p:cNvSpPr/>
          <p:nvPr/>
        </p:nvSpPr>
        <p:spPr>
          <a:xfrm>
            <a:off x="5943600" y="1417320"/>
            <a:ext cx="5029200" cy="274320"/>
          </a:xfrm>
          <a:prstGeom prst="rect">
            <a:avLst/>
          </a:prstGeom>
          <a:solidFill>
            <a:srgbClr val="F2F4F8"/>
          </a:solidFill>
          <a:ln w="12700">
            <a:solidFill>
              <a:srgbClr val="F2F4F8"/>
            </a:solidFill>
            <a:prstDash val="solid"/>
          </a:ln>
        </p:spPr>
        <p:txBody>
          <a:bodyPr/>
          <a:lstStyle/>
          <a:p>
            <a:endParaRPr lang="en-US"/>
          </a:p>
        </p:txBody>
      </p:sp>
      <p:sp>
        <p:nvSpPr>
          <p:cNvPr id="61" name="Shape 58"/>
          <p:cNvSpPr/>
          <p:nvPr/>
        </p:nvSpPr>
        <p:spPr>
          <a:xfrm>
            <a:off x="5943600" y="1965960"/>
            <a:ext cx="5029200" cy="274320"/>
          </a:xfrm>
          <a:prstGeom prst="rect">
            <a:avLst/>
          </a:prstGeom>
          <a:solidFill>
            <a:srgbClr val="F2F4F8"/>
          </a:solidFill>
          <a:ln w="12700">
            <a:solidFill>
              <a:srgbClr val="F2F4F8"/>
            </a:solidFill>
            <a:prstDash val="solid"/>
          </a:ln>
        </p:spPr>
        <p:txBody>
          <a:bodyPr/>
          <a:lstStyle/>
          <a:p>
            <a:endParaRPr lang="en-US"/>
          </a:p>
        </p:txBody>
      </p:sp>
      <p:sp>
        <p:nvSpPr>
          <p:cNvPr id="62" name="Shape 59"/>
          <p:cNvSpPr/>
          <p:nvPr/>
        </p:nvSpPr>
        <p:spPr>
          <a:xfrm>
            <a:off x="5943600" y="2514600"/>
            <a:ext cx="5029200" cy="274320"/>
          </a:xfrm>
          <a:prstGeom prst="rect">
            <a:avLst/>
          </a:prstGeom>
          <a:solidFill>
            <a:srgbClr val="F2F4F8"/>
          </a:solidFill>
          <a:ln w="12700">
            <a:solidFill>
              <a:srgbClr val="F2F4F8"/>
            </a:solidFill>
            <a:prstDash val="solid"/>
          </a:ln>
        </p:spPr>
        <p:txBody>
          <a:bodyPr/>
          <a:lstStyle/>
          <a:p>
            <a:endParaRPr lang="en-US"/>
          </a:p>
        </p:txBody>
      </p:sp>
      <p:sp>
        <p:nvSpPr>
          <p:cNvPr id="63" name="Shape 60"/>
          <p:cNvSpPr/>
          <p:nvPr/>
        </p:nvSpPr>
        <p:spPr>
          <a:xfrm>
            <a:off x="5943600" y="3063240"/>
            <a:ext cx="5029200" cy="274320"/>
          </a:xfrm>
          <a:prstGeom prst="rect">
            <a:avLst/>
          </a:prstGeom>
          <a:solidFill>
            <a:srgbClr val="F2F4F8"/>
          </a:solidFill>
          <a:ln w="12700">
            <a:solidFill>
              <a:srgbClr val="F2F4F8"/>
            </a:solidFill>
            <a:prstDash val="solid"/>
          </a:ln>
        </p:spPr>
        <p:txBody>
          <a:bodyPr/>
          <a:lstStyle/>
          <a:p>
            <a:endParaRPr lang="en-US"/>
          </a:p>
        </p:txBody>
      </p:sp>
      <p:sp>
        <p:nvSpPr>
          <p:cNvPr id="64" name="Shape 61"/>
          <p:cNvSpPr/>
          <p:nvPr/>
        </p:nvSpPr>
        <p:spPr>
          <a:xfrm>
            <a:off x="5943600" y="3611880"/>
            <a:ext cx="5029200" cy="274320"/>
          </a:xfrm>
          <a:prstGeom prst="rect">
            <a:avLst/>
          </a:prstGeom>
          <a:solidFill>
            <a:srgbClr val="F2F4F8"/>
          </a:solidFill>
          <a:ln w="12700">
            <a:solidFill>
              <a:srgbClr val="F2F4F8"/>
            </a:solidFill>
            <a:prstDash val="solid"/>
          </a:ln>
        </p:spPr>
        <p:txBody>
          <a:bodyPr/>
          <a:lstStyle/>
          <a:p>
            <a:endParaRPr lang="en-US"/>
          </a:p>
        </p:txBody>
      </p:sp>
      <p:sp>
        <p:nvSpPr>
          <p:cNvPr id="65" name="Shape 62"/>
          <p:cNvSpPr/>
          <p:nvPr/>
        </p:nvSpPr>
        <p:spPr>
          <a:xfrm>
            <a:off x="5943600" y="4160520"/>
            <a:ext cx="5029200" cy="274320"/>
          </a:xfrm>
          <a:prstGeom prst="rect">
            <a:avLst/>
          </a:prstGeom>
          <a:solidFill>
            <a:srgbClr val="F2F4F8"/>
          </a:solidFill>
          <a:ln w="12700">
            <a:solidFill>
              <a:srgbClr val="F2F4F8"/>
            </a:solidFill>
            <a:prstDash val="solid"/>
          </a:ln>
        </p:spPr>
        <p:txBody>
          <a:bodyPr/>
          <a:lstStyle/>
          <a:p>
            <a:endParaRPr lang="en-US"/>
          </a:p>
        </p:txBody>
      </p:sp>
      <p:sp>
        <p:nvSpPr>
          <p:cNvPr id="66" name="Shape 63"/>
          <p:cNvSpPr/>
          <p:nvPr/>
        </p:nvSpPr>
        <p:spPr>
          <a:xfrm>
            <a:off x="5943600" y="4709160"/>
            <a:ext cx="5029200" cy="274320"/>
          </a:xfrm>
          <a:prstGeom prst="rect">
            <a:avLst/>
          </a:prstGeom>
          <a:solidFill>
            <a:srgbClr val="F2F4F8"/>
          </a:solidFill>
          <a:ln w="12700">
            <a:solidFill>
              <a:srgbClr val="F2F4F8"/>
            </a:solidFill>
            <a:prstDash val="solid"/>
          </a:ln>
        </p:spPr>
        <p:txBody>
          <a:bodyPr/>
          <a:lstStyle/>
          <a:p>
            <a:endParaRPr lang="en-US"/>
          </a:p>
        </p:txBody>
      </p:sp>
      <p:sp>
        <p:nvSpPr>
          <p:cNvPr id="67" name="Shape 64"/>
          <p:cNvSpPr/>
          <p:nvPr/>
        </p:nvSpPr>
        <p:spPr>
          <a:xfrm>
            <a:off x="5943600" y="5257800"/>
            <a:ext cx="5029200" cy="274320"/>
          </a:xfrm>
          <a:prstGeom prst="rect">
            <a:avLst/>
          </a:prstGeom>
          <a:solidFill>
            <a:srgbClr val="F2F4F8"/>
          </a:solidFill>
          <a:ln w="12700">
            <a:solidFill>
              <a:srgbClr val="F2F4F8"/>
            </a:solidFill>
            <a:prstDash val="solid"/>
          </a:ln>
        </p:spPr>
        <p:txBody>
          <a:bodyPr/>
          <a:lstStyle/>
          <a:p>
            <a:endParaRPr lang="en-US"/>
          </a:p>
        </p:txBody>
      </p:sp>
      <p:sp>
        <p:nvSpPr>
          <p:cNvPr id="68" name="Shape 65"/>
          <p:cNvSpPr/>
          <p:nvPr/>
        </p:nvSpPr>
        <p:spPr>
          <a:xfrm>
            <a:off x="5943600" y="5806440"/>
            <a:ext cx="5029200" cy="274320"/>
          </a:xfrm>
          <a:prstGeom prst="rect">
            <a:avLst/>
          </a:prstGeom>
          <a:solidFill>
            <a:srgbClr val="F2F4F8"/>
          </a:solidFill>
          <a:ln w="12700">
            <a:solidFill>
              <a:srgbClr val="F2F4F8"/>
            </a:solidFill>
            <a:prstDash val="solid"/>
          </a:ln>
        </p:spPr>
        <p:txBody>
          <a:bodyPr/>
          <a:lstStyle/>
          <a:p>
            <a:endParaRPr lang="en-US"/>
          </a:p>
        </p:txBody>
      </p:sp>
      <p:sp>
        <p:nvSpPr>
          <p:cNvPr id="69" name="Text 66"/>
          <p:cNvSpPr/>
          <p:nvPr/>
        </p:nvSpPr>
        <p:spPr>
          <a:xfrm>
            <a:off x="5943600" y="11430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Title report</a:t>
            </a:r>
            <a:endParaRPr lang="en-US" sz="900" dirty="0"/>
          </a:p>
        </p:txBody>
      </p:sp>
      <p:sp>
        <p:nvSpPr>
          <p:cNvPr id="70" name="Text 67"/>
          <p:cNvSpPr/>
          <p:nvPr/>
        </p:nvSpPr>
        <p:spPr>
          <a:xfrm>
            <a:off x="9601200" y="11430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71" name="Text 68"/>
          <p:cNvSpPr/>
          <p:nvPr/>
        </p:nvSpPr>
        <p:spPr>
          <a:xfrm>
            <a:off x="5943600" y="14173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Executed 128 Form</a:t>
            </a:r>
            <a:endParaRPr lang="en-US" sz="900" dirty="0"/>
          </a:p>
        </p:txBody>
      </p:sp>
      <p:sp>
        <p:nvSpPr>
          <p:cNvPr id="72" name="Text 69"/>
          <p:cNvSpPr/>
          <p:nvPr/>
        </p:nvSpPr>
        <p:spPr>
          <a:xfrm>
            <a:off x="9601200" y="14173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73" name="Text 70"/>
          <p:cNvSpPr/>
          <p:nvPr/>
        </p:nvSpPr>
        <p:spPr>
          <a:xfrm>
            <a:off x="5943600" y="16916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Executed Exercise Notice </a:t>
            </a:r>
            <a:endParaRPr lang="en-US" sz="900" dirty="0"/>
          </a:p>
        </p:txBody>
      </p:sp>
      <p:sp>
        <p:nvSpPr>
          <p:cNvPr id="74" name="Text 71"/>
          <p:cNvSpPr/>
          <p:nvPr/>
        </p:nvSpPr>
        <p:spPr>
          <a:xfrm>
            <a:off x="9601200" y="16916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75" name="Text 72"/>
          <p:cNvSpPr/>
          <p:nvPr/>
        </p:nvSpPr>
        <p:spPr>
          <a:xfrm>
            <a:off x="5943600" y="19659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Add Daily Reports Shortcut to Engineering Drive</a:t>
            </a:r>
            <a:endParaRPr lang="en-US" sz="900" dirty="0"/>
          </a:p>
        </p:txBody>
      </p:sp>
      <p:sp>
        <p:nvSpPr>
          <p:cNvPr id="76" name="Text 73"/>
          <p:cNvSpPr/>
          <p:nvPr/>
        </p:nvSpPr>
        <p:spPr>
          <a:xfrm>
            <a:off x="9601200" y="19659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77" name="Text 74"/>
          <p:cNvSpPr/>
          <p:nvPr/>
        </p:nvSpPr>
        <p:spPr>
          <a:xfrm>
            <a:off x="5943600" y="22402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Property Owner Certificate of Insurance</a:t>
            </a:r>
            <a:endParaRPr lang="en-US" sz="900" dirty="0"/>
          </a:p>
        </p:txBody>
      </p:sp>
      <p:sp>
        <p:nvSpPr>
          <p:cNvPr id="78" name="Text 75"/>
          <p:cNvSpPr/>
          <p:nvPr/>
        </p:nvSpPr>
        <p:spPr>
          <a:xfrm>
            <a:off x="9601200" y="22402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79" name="Text 76"/>
          <p:cNvSpPr/>
          <p:nvPr/>
        </p:nvSpPr>
        <p:spPr>
          <a:xfrm>
            <a:off x="5943600" y="25146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NTP Financial Model</a:t>
            </a:r>
            <a:endParaRPr lang="en-US" sz="900" dirty="0"/>
          </a:p>
        </p:txBody>
      </p:sp>
      <p:sp>
        <p:nvSpPr>
          <p:cNvPr id="80" name="Text 77"/>
          <p:cNvSpPr/>
          <p:nvPr/>
        </p:nvSpPr>
        <p:spPr>
          <a:xfrm>
            <a:off x="9601200" y="25146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81" name="Text 78"/>
          <p:cNvSpPr/>
          <p:nvPr/>
        </p:nvSpPr>
        <p:spPr>
          <a:xfrm>
            <a:off x="5943600" y="27889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Contractor Certificate of Insurance</a:t>
            </a:r>
            <a:endParaRPr lang="en-US" sz="900" dirty="0"/>
          </a:p>
        </p:txBody>
      </p:sp>
      <p:sp>
        <p:nvSpPr>
          <p:cNvPr id="82" name="Text 79"/>
          <p:cNvSpPr/>
          <p:nvPr/>
        </p:nvSpPr>
        <p:spPr>
          <a:xfrm>
            <a:off x="9601200" y="27889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83" name="Text 80"/>
          <p:cNvSpPr/>
          <p:nvPr/>
        </p:nvSpPr>
        <p:spPr>
          <a:xfrm>
            <a:off x="5943600" y="30632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W-9's</a:t>
            </a:r>
            <a:endParaRPr lang="en-US" sz="900" dirty="0"/>
          </a:p>
        </p:txBody>
      </p:sp>
      <p:sp>
        <p:nvSpPr>
          <p:cNvPr id="84" name="Text 81"/>
          <p:cNvSpPr/>
          <p:nvPr/>
        </p:nvSpPr>
        <p:spPr>
          <a:xfrm>
            <a:off x="9601200" y="30632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85" name="Text 82"/>
          <p:cNvSpPr/>
          <p:nvPr/>
        </p:nvSpPr>
        <p:spPr>
          <a:xfrm>
            <a:off x="5943600" y="33375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SolarEdge Site Created and Shared</a:t>
            </a:r>
            <a:endParaRPr lang="en-US" sz="900" dirty="0"/>
          </a:p>
        </p:txBody>
      </p:sp>
      <p:sp>
        <p:nvSpPr>
          <p:cNvPr id="86" name="Text 83"/>
          <p:cNvSpPr/>
          <p:nvPr/>
        </p:nvSpPr>
        <p:spPr>
          <a:xfrm>
            <a:off x="9601200" y="33375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87" name="Text 84"/>
          <p:cNvSpPr/>
          <p:nvPr/>
        </p:nvSpPr>
        <p:spPr>
          <a:xfrm>
            <a:off x="5943600" y="36118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a:t>
            </a:r>
            <a:r>
              <a:rPr lang="en-US" sz="900" dirty="0" err="1">
                <a:solidFill>
                  <a:srgbClr val="222222"/>
                </a:solidFill>
                <a:latin typeface="Calibri" pitchFamily="34" charset="0"/>
                <a:ea typeface="Calibri" pitchFamily="34" charset="-122"/>
                <a:cs typeface="Calibri" pitchFamily="34" charset="-120"/>
              </a:rPr>
              <a:t>Ecosuite</a:t>
            </a:r>
            <a:r>
              <a:rPr lang="en-US" sz="900" dirty="0">
                <a:solidFill>
                  <a:srgbClr val="222222"/>
                </a:solidFill>
                <a:latin typeface="Calibri" pitchFamily="34" charset="0"/>
                <a:ea typeface="Calibri" pitchFamily="34" charset="-122"/>
                <a:cs typeface="Calibri" pitchFamily="34" charset="-120"/>
              </a:rPr>
              <a:t> Certificate of Insurance </a:t>
            </a:r>
            <a:endParaRPr lang="en-US" sz="900" dirty="0"/>
          </a:p>
        </p:txBody>
      </p:sp>
      <p:sp>
        <p:nvSpPr>
          <p:cNvPr id="88" name="Text 85"/>
          <p:cNvSpPr/>
          <p:nvPr/>
        </p:nvSpPr>
        <p:spPr>
          <a:xfrm>
            <a:off x="9601200" y="36118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89" name="Text 86"/>
          <p:cNvSpPr/>
          <p:nvPr/>
        </p:nvSpPr>
        <p:spPr>
          <a:xfrm>
            <a:off x="5943600" y="38862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Project Listed in </a:t>
            </a:r>
            <a:r>
              <a:rPr lang="en-US" sz="900" dirty="0" err="1">
                <a:solidFill>
                  <a:srgbClr val="222222"/>
                </a:solidFill>
                <a:latin typeface="Calibri" pitchFamily="34" charset="0"/>
                <a:ea typeface="Calibri" pitchFamily="34" charset="-122"/>
                <a:cs typeface="Calibri" pitchFamily="34" charset="-120"/>
              </a:rPr>
              <a:t>Ecosuite</a:t>
            </a:r>
            <a:r>
              <a:rPr lang="en-US" sz="900" dirty="0">
                <a:solidFill>
                  <a:srgbClr val="222222"/>
                </a:solidFill>
                <a:latin typeface="Calibri" pitchFamily="34" charset="0"/>
                <a:ea typeface="Calibri" pitchFamily="34" charset="-122"/>
                <a:cs typeface="Calibri" pitchFamily="34" charset="-120"/>
              </a:rPr>
              <a:t> Insurance SOV (Construction)</a:t>
            </a:r>
            <a:endParaRPr lang="en-US" sz="900" dirty="0"/>
          </a:p>
        </p:txBody>
      </p:sp>
      <p:sp>
        <p:nvSpPr>
          <p:cNvPr id="90" name="Text 87"/>
          <p:cNvSpPr/>
          <p:nvPr/>
        </p:nvSpPr>
        <p:spPr>
          <a:xfrm>
            <a:off x="9601200" y="38862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1" name="Text 88"/>
          <p:cNvSpPr/>
          <p:nvPr/>
        </p:nvSpPr>
        <p:spPr>
          <a:xfrm>
            <a:off x="5943600" y="41605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Equipment Deliveries Scheduled</a:t>
            </a:r>
            <a:endParaRPr lang="en-US" sz="900" dirty="0"/>
          </a:p>
        </p:txBody>
      </p:sp>
      <p:sp>
        <p:nvSpPr>
          <p:cNvPr id="92" name="Text 89"/>
          <p:cNvSpPr/>
          <p:nvPr/>
        </p:nvSpPr>
        <p:spPr>
          <a:xfrm>
            <a:off x="9601200" y="41605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3" name="Text 90"/>
          <p:cNvSpPr/>
          <p:nvPr/>
        </p:nvSpPr>
        <p:spPr>
          <a:xfrm>
            <a:off x="5943600" y="44348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Site Specific Safety Plan</a:t>
            </a:r>
            <a:endParaRPr lang="en-US" sz="900" dirty="0"/>
          </a:p>
        </p:txBody>
      </p:sp>
      <p:sp>
        <p:nvSpPr>
          <p:cNvPr id="94" name="Text 91"/>
          <p:cNvSpPr/>
          <p:nvPr/>
        </p:nvSpPr>
        <p:spPr>
          <a:xfrm>
            <a:off x="9601200" y="44348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5" name="Text 92"/>
          <p:cNvSpPr/>
          <p:nvPr/>
        </p:nvSpPr>
        <p:spPr>
          <a:xfrm>
            <a:off x="5943600" y="47091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Duration Based Construction Schedule</a:t>
            </a:r>
            <a:endParaRPr lang="en-US" sz="900" dirty="0"/>
          </a:p>
        </p:txBody>
      </p:sp>
      <p:sp>
        <p:nvSpPr>
          <p:cNvPr id="96" name="Text 93"/>
          <p:cNvSpPr/>
          <p:nvPr/>
        </p:nvSpPr>
        <p:spPr>
          <a:xfrm>
            <a:off x="9601200" y="47091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7" name="Text 94"/>
          <p:cNvSpPr/>
          <p:nvPr/>
        </p:nvSpPr>
        <p:spPr>
          <a:xfrm>
            <a:off x="5943600" y="49834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FAA Supplemental Form</a:t>
            </a:r>
            <a:endParaRPr lang="en-US" sz="900" dirty="0"/>
          </a:p>
        </p:txBody>
      </p:sp>
      <p:sp>
        <p:nvSpPr>
          <p:cNvPr id="98" name="Text 95"/>
          <p:cNvSpPr/>
          <p:nvPr/>
        </p:nvSpPr>
        <p:spPr>
          <a:xfrm>
            <a:off x="9601200" y="49834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99" name="Text 96"/>
          <p:cNvSpPr/>
          <p:nvPr/>
        </p:nvSpPr>
        <p:spPr>
          <a:xfrm>
            <a:off x="5943600" y="52578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Trigger Internal Financial Closeout Document Drafting</a:t>
            </a:r>
            <a:endParaRPr lang="en-US" sz="900" dirty="0"/>
          </a:p>
        </p:txBody>
      </p:sp>
      <p:sp>
        <p:nvSpPr>
          <p:cNvPr id="100" name="Text 97"/>
          <p:cNvSpPr/>
          <p:nvPr/>
        </p:nvSpPr>
        <p:spPr>
          <a:xfrm>
            <a:off x="9601200" y="52578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101" name="Text 98"/>
          <p:cNvSpPr/>
          <p:nvPr/>
        </p:nvSpPr>
        <p:spPr>
          <a:xfrm>
            <a:off x="5943600" y="553212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5. PPA</a:t>
            </a:r>
            <a:endParaRPr lang="en-US" sz="1000" dirty="0"/>
          </a:p>
        </p:txBody>
      </p:sp>
      <p:sp>
        <p:nvSpPr>
          <p:cNvPr id="102" name="Text 99"/>
          <p:cNvSpPr/>
          <p:nvPr/>
        </p:nvSpPr>
        <p:spPr>
          <a:xfrm>
            <a:off x="9601200" y="553212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103" name="Text 100"/>
          <p:cNvSpPr/>
          <p:nvPr/>
        </p:nvSpPr>
        <p:spPr>
          <a:xfrm>
            <a:off x="5943600" y="58064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Executed Power Purchase Agreement</a:t>
            </a:r>
            <a:endParaRPr lang="en-US" sz="900" dirty="0"/>
          </a:p>
        </p:txBody>
      </p:sp>
      <p:sp>
        <p:nvSpPr>
          <p:cNvPr id="104" name="Text 101"/>
          <p:cNvSpPr/>
          <p:nvPr/>
        </p:nvSpPr>
        <p:spPr>
          <a:xfrm>
            <a:off x="9601200" y="58064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105" name="Text 102"/>
          <p:cNvSpPr/>
          <p:nvPr/>
        </p:nvSpPr>
        <p:spPr>
          <a:xfrm>
            <a:off x="5943600" y="60807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Offtaker Historic Energy Bills</a:t>
            </a:r>
            <a:endParaRPr lang="en-US" sz="900" dirty="0"/>
          </a:p>
        </p:txBody>
      </p:sp>
      <p:sp>
        <p:nvSpPr>
          <p:cNvPr id="106" name="Text 103"/>
          <p:cNvSpPr/>
          <p:nvPr/>
        </p:nvSpPr>
        <p:spPr>
          <a:xfrm>
            <a:off x="9601200" y="60807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4">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4</a:t>
            </a:r>
            <a:endParaRPr lang="en-US" sz="1000" dirty="0"/>
          </a:p>
        </p:txBody>
      </p:sp>
      <p:pic>
        <p:nvPicPr>
          <p:cNvPr id="3" name="Image 0" descr="./Logo.png"/>
          <p:cNvPicPr>
            <a:picLocks noChangeAspect="1"/>
          </p:cNvPicPr>
          <p:nvPr/>
        </p:nvPicPr>
        <p:blipFill>
          <a:blip r:embed="rId3"/>
          <a:stretch>
            <a:fillRect/>
          </a:stretch>
        </p:blipFill>
        <p:spPr>
          <a:xfrm>
            <a:off x="9354312" y="109728"/>
            <a:ext cx="2286000" cy="493776"/>
          </a:xfrm>
          <a:prstGeom prst="rect">
            <a:avLst/>
          </a:prstGeom>
        </p:spPr>
      </p:pic>
      <p:sp>
        <p:nvSpPr>
          <p:cNvPr id="4" name="Text 1"/>
          <p:cNvSpPr/>
          <p:nvPr/>
        </p:nvSpPr>
        <p:spPr>
          <a:xfrm>
            <a:off x="457200" y="109728"/>
            <a:ext cx="8714232" cy="493776"/>
          </a:xfrm>
          <a:prstGeom prst="rect">
            <a:avLst/>
          </a:prstGeom>
          <a:noFill/>
          <a:ln/>
        </p:spPr>
        <p:txBody>
          <a:bodyPr wrap="square" lIns="76200" tIns="76200" rIns="76200" bIns="76200" rtlCol="0" anchor="ctr"/>
          <a:lstStyle/>
          <a:p>
            <a:pPr marL="0" indent="0" algn="l">
              <a:buNone/>
            </a:pPr>
            <a:r>
              <a:rPr lang="en-US" sz="1800" b="1" dirty="0">
                <a:solidFill>
                  <a:srgbClr val="222222"/>
                </a:solidFill>
                <a:latin typeface="Calibri" pitchFamily="34" charset="0"/>
                <a:ea typeface="Calibri" pitchFamily="34" charset="-122"/>
                <a:cs typeface="Calibri" pitchFamily="34" charset="-120"/>
              </a:rPr>
              <a:t>Underwriting and Project Summary</a:t>
            </a:r>
            <a:endParaRPr lang="en-US" sz="1800" dirty="0"/>
          </a:p>
        </p:txBody>
      </p:sp>
      <p:sp>
        <p:nvSpPr>
          <p:cNvPr id="5" name="Shape 2"/>
          <p:cNvSpPr/>
          <p:nvPr/>
        </p:nvSpPr>
        <p:spPr>
          <a:xfrm>
            <a:off x="457200" y="731520"/>
            <a:ext cx="3657600" cy="411480"/>
          </a:xfrm>
          <a:prstGeom prst="rect">
            <a:avLst/>
          </a:prstGeom>
          <a:solidFill>
            <a:srgbClr val="4285F4"/>
          </a:solidFill>
          <a:ln w="6350">
            <a:solidFill>
              <a:srgbClr val="FFFFFF"/>
            </a:solidFill>
            <a:prstDash val="solid"/>
          </a:ln>
        </p:spPr>
        <p:txBody>
          <a:bodyPr/>
          <a:lstStyle/>
          <a:p>
            <a:endParaRPr lang="en-US"/>
          </a:p>
        </p:txBody>
      </p:sp>
      <p:sp>
        <p:nvSpPr>
          <p:cNvPr id="6" name="Shape 3"/>
          <p:cNvSpPr/>
          <p:nvPr/>
        </p:nvSpPr>
        <p:spPr>
          <a:xfrm>
            <a:off x="4114800" y="731520"/>
            <a:ext cx="1371600" cy="411480"/>
          </a:xfrm>
          <a:prstGeom prst="rect">
            <a:avLst/>
          </a:prstGeom>
          <a:solidFill>
            <a:srgbClr val="4285F4"/>
          </a:solidFill>
          <a:ln w="6350">
            <a:solidFill>
              <a:srgbClr val="FFFFFF"/>
            </a:solidFill>
            <a:prstDash val="solid"/>
          </a:ln>
        </p:spPr>
        <p:txBody>
          <a:bodyPr/>
          <a:lstStyle/>
          <a:p>
            <a:endParaRPr lang="en-US"/>
          </a:p>
        </p:txBody>
      </p:sp>
      <p:sp>
        <p:nvSpPr>
          <p:cNvPr id="7" name="Text 4"/>
          <p:cNvSpPr/>
          <p:nvPr/>
        </p:nvSpPr>
        <p:spPr>
          <a:xfrm>
            <a:off x="457200" y="731520"/>
            <a:ext cx="3657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Item</a:t>
            </a:r>
            <a:endParaRPr lang="en-US" sz="1100" dirty="0"/>
          </a:p>
        </p:txBody>
      </p:sp>
      <p:sp>
        <p:nvSpPr>
          <p:cNvPr id="8" name="Text 5"/>
          <p:cNvSpPr/>
          <p:nvPr/>
        </p:nvSpPr>
        <p:spPr>
          <a:xfrm>
            <a:off x="4114800" y="731520"/>
            <a:ext cx="1371600" cy="411480"/>
          </a:xfrm>
          <a:prstGeom prst="rect">
            <a:avLst/>
          </a:prstGeom>
          <a:noFill/>
          <a:ln/>
        </p:spPr>
        <p:txBody>
          <a:bodyPr wrap="square" lIns="76200" tIns="76200" rIns="76200" bIns="762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Status</a:t>
            </a:r>
            <a:endParaRPr lang="en-US" sz="1100" dirty="0"/>
          </a:p>
        </p:txBody>
      </p:sp>
      <p:sp>
        <p:nvSpPr>
          <p:cNvPr id="9" name="Shape 6"/>
          <p:cNvSpPr/>
          <p:nvPr/>
        </p:nvSpPr>
        <p:spPr>
          <a:xfrm>
            <a:off x="457200" y="1417320"/>
            <a:ext cx="5029200" cy="274320"/>
          </a:xfrm>
          <a:prstGeom prst="rect">
            <a:avLst/>
          </a:prstGeom>
          <a:solidFill>
            <a:srgbClr val="F2F4F8"/>
          </a:solidFill>
          <a:ln w="12700">
            <a:solidFill>
              <a:srgbClr val="F2F4F8"/>
            </a:solidFill>
            <a:prstDash val="solid"/>
          </a:ln>
        </p:spPr>
        <p:txBody>
          <a:bodyPr/>
          <a:lstStyle/>
          <a:p>
            <a:endParaRPr lang="en-US"/>
          </a:p>
        </p:txBody>
      </p:sp>
      <p:sp>
        <p:nvSpPr>
          <p:cNvPr id="10" name="Shape 7"/>
          <p:cNvSpPr/>
          <p:nvPr/>
        </p:nvSpPr>
        <p:spPr>
          <a:xfrm>
            <a:off x="457200" y="1965960"/>
            <a:ext cx="5029200" cy="274320"/>
          </a:xfrm>
          <a:prstGeom prst="rect">
            <a:avLst/>
          </a:prstGeom>
          <a:solidFill>
            <a:srgbClr val="F2F4F8"/>
          </a:solidFill>
          <a:ln w="12700">
            <a:solidFill>
              <a:srgbClr val="F2F4F8"/>
            </a:solidFill>
            <a:prstDash val="solid"/>
          </a:ln>
        </p:spPr>
        <p:txBody>
          <a:bodyPr/>
          <a:lstStyle/>
          <a:p>
            <a:endParaRPr lang="en-US"/>
          </a:p>
        </p:txBody>
      </p:sp>
      <p:sp>
        <p:nvSpPr>
          <p:cNvPr id="11" name="Shape 8"/>
          <p:cNvSpPr/>
          <p:nvPr/>
        </p:nvSpPr>
        <p:spPr>
          <a:xfrm>
            <a:off x="457200" y="2514600"/>
            <a:ext cx="5029200" cy="274320"/>
          </a:xfrm>
          <a:prstGeom prst="rect">
            <a:avLst/>
          </a:prstGeom>
          <a:solidFill>
            <a:srgbClr val="F2F4F8"/>
          </a:solidFill>
          <a:ln w="12700">
            <a:solidFill>
              <a:srgbClr val="F2F4F8"/>
            </a:solidFill>
            <a:prstDash val="solid"/>
          </a:ln>
        </p:spPr>
        <p:txBody>
          <a:bodyPr/>
          <a:lstStyle/>
          <a:p>
            <a:endParaRPr lang="en-US"/>
          </a:p>
        </p:txBody>
      </p:sp>
      <p:sp>
        <p:nvSpPr>
          <p:cNvPr id="12" name="Shape 9"/>
          <p:cNvSpPr/>
          <p:nvPr/>
        </p:nvSpPr>
        <p:spPr>
          <a:xfrm>
            <a:off x="457200" y="3063240"/>
            <a:ext cx="5029200" cy="274320"/>
          </a:xfrm>
          <a:prstGeom prst="rect">
            <a:avLst/>
          </a:prstGeom>
          <a:solidFill>
            <a:srgbClr val="F2F4F8"/>
          </a:solidFill>
          <a:ln w="12700">
            <a:solidFill>
              <a:srgbClr val="F2F4F8"/>
            </a:solidFill>
            <a:prstDash val="solid"/>
          </a:ln>
        </p:spPr>
        <p:txBody>
          <a:bodyPr/>
          <a:lstStyle/>
          <a:p>
            <a:endParaRPr lang="en-US"/>
          </a:p>
        </p:txBody>
      </p:sp>
      <p:sp>
        <p:nvSpPr>
          <p:cNvPr id="13" name="Shape 10"/>
          <p:cNvSpPr/>
          <p:nvPr/>
        </p:nvSpPr>
        <p:spPr>
          <a:xfrm>
            <a:off x="457200" y="3611880"/>
            <a:ext cx="5029200" cy="274320"/>
          </a:xfrm>
          <a:prstGeom prst="rect">
            <a:avLst/>
          </a:prstGeom>
          <a:solidFill>
            <a:srgbClr val="F2F4F8"/>
          </a:solidFill>
          <a:ln w="12700">
            <a:solidFill>
              <a:srgbClr val="F2F4F8"/>
            </a:solidFill>
            <a:prstDash val="solid"/>
          </a:ln>
        </p:spPr>
        <p:txBody>
          <a:bodyPr/>
          <a:lstStyle/>
          <a:p>
            <a:endParaRPr lang="en-US"/>
          </a:p>
        </p:txBody>
      </p:sp>
      <p:sp>
        <p:nvSpPr>
          <p:cNvPr id="14" name="Shape 11"/>
          <p:cNvSpPr/>
          <p:nvPr/>
        </p:nvSpPr>
        <p:spPr>
          <a:xfrm>
            <a:off x="457200" y="4160520"/>
            <a:ext cx="5029200" cy="274320"/>
          </a:xfrm>
          <a:prstGeom prst="rect">
            <a:avLst/>
          </a:prstGeom>
          <a:solidFill>
            <a:srgbClr val="F2F4F8"/>
          </a:solidFill>
          <a:ln w="12700">
            <a:solidFill>
              <a:srgbClr val="F2F4F8"/>
            </a:solidFill>
            <a:prstDash val="solid"/>
          </a:ln>
        </p:spPr>
        <p:txBody>
          <a:bodyPr/>
          <a:lstStyle/>
          <a:p>
            <a:endParaRPr lang="en-US"/>
          </a:p>
        </p:txBody>
      </p:sp>
      <p:sp>
        <p:nvSpPr>
          <p:cNvPr id="15" name="Shape 12"/>
          <p:cNvSpPr/>
          <p:nvPr/>
        </p:nvSpPr>
        <p:spPr>
          <a:xfrm>
            <a:off x="457200" y="4709160"/>
            <a:ext cx="5029200" cy="274320"/>
          </a:xfrm>
          <a:prstGeom prst="rect">
            <a:avLst/>
          </a:prstGeom>
          <a:solidFill>
            <a:srgbClr val="F2F4F8"/>
          </a:solidFill>
          <a:ln w="12700">
            <a:solidFill>
              <a:srgbClr val="F2F4F8"/>
            </a:solidFill>
            <a:prstDash val="solid"/>
          </a:ln>
        </p:spPr>
        <p:txBody>
          <a:bodyPr/>
          <a:lstStyle/>
          <a:p>
            <a:endParaRPr lang="en-US"/>
          </a:p>
        </p:txBody>
      </p:sp>
      <p:sp>
        <p:nvSpPr>
          <p:cNvPr id="16" name="Shape 13"/>
          <p:cNvSpPr/>
          <p:nvPr/>
        </p:nvSpPr>
        <p:spPr>
          <a:xfrm>
            <a:off x="457200" y="5257800"/>
            <a:ext cx="5029200" cy="274320"/>
          </a:xfrm>
          <a:prstGeom prst="rect">
            <a:avLst/>
          </a:prstGeom>
          <a:solidFill>
            <a:srgbClr val="F2F4F8"/>
          </a:solidFill>
          <a:ln w="12700">
            <a:solidFill>
              <a:srgbClr val="F2F4F8"/>
            </a:solidFill>
            <a:prstDash val="solid"/>
          </a:ln>
        </p:spPr>
        <p:txBody>
          <a:bodyPr/>
          <a:lstStyle/>
          <a:p>
            <a:endParaRPr lang="en-US"/>
          </a:p>
        </p:txBody>
      </p:sp>
      <p:sp>
        <p:nvSpPr>
          <p:cNvPr id="17" name="Text 14"/>
          <p:cNvSpPr/>
          <p:nvPr/>
        </p:nvSpPr>
        <p:spPr>
          <a:xfrm>
            <a:off x="457200" y="11430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Offtaker Financials</a:t>
            </a:r>
            <a:endParaRPr lang="en-US" sz="900" dirty="0"/>
          </a:p>
        </p:txBody>
      </p:sp>
      <p:sp>
        <p:nvSpPr>
          <p:cNvPr id="18" name="Text 15"/>
          <p:cNvSpPr/>
          <p:nvPr/>
        </p:nvSpPr>
        <p:spPr>
          <a:xfrm>
            <a:off x="4114800" y="11430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19" name="Text 16"/>
          <p:cNvSpPr/>
          <p:nvPr/>
        </p:nvSpPr>
        <p:spPr>
          <a:xfrm>
            <a:off x="457200" y="14173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Net Metering Application (if applicable)</a:t>
            </a:r>
            <a:endParaRPr lang="en-US" sz="900" dirty="0"/>
          </a:p>
        </p:txBody>
      </p:sp>
      <p:sp>
        <p:nvSpPr>
          <p:cNvPr id="20" name="Text 17"/>
          <p:cNvSpPr/>
          <p:nvPr/>
        </p:nvSpPr>
        <p:spPr>
          <a:xfrm>
            <a:off x="4114800" y="14173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21" name="Text 18"/>
          <p:cNvSpPr/>
          <p:nvPr/>
        </p:nvSpPr>
        <p:spPr>
          <a:xfrm>
            <a:off x="457200" y="169164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6. Community Solar</a:t>
            </a:r>
            <a:endParaRPr lang="en-US" sz="1000" dirty="0"/>
          </a:p>
        </p:txBody>
      </p:sp>
      <p:sp>
        <p:nvSpPr>
          <p:cNvPr id="22" name="Text 19"/>
          <p:cNvSpPr/>
          <p:nvPr/>
        </p:nvSpPr>
        <p:spPr>
          <a:xfrm>
            <a:off x="4114800" y="169164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23" name="Text 20"/>
          <p:cNvSpPr/>
          <p:nvPr/>
        </p:nvSpPr>
        <p:spPr>
          <a:xfrm>
            <a:off x="457200" y="19659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Trigger Customer Acquisition Partner Agreement (if applicable)</a:t>
            </a:r>
            <a:endParaRPr lang="en-US" sz="900" dirty="0"/>
          </a:p>
        </p:txBody>
      </p:sp>
      <p:sp>
        <p:nvSpPr>
          <p:cNvPr id="24" name="Text 21"/>
          <p:cNvSpPr/>
          <p:nvPr/>
        </p:nvSpPr>
        <p:spPr>
          <a:xfrm>
            <a:off x="4114800" y="19659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5" name="Text 22"/>
          <p:cNvSpPr/>
          <p:nvPr/>
        </p:nvSpPr>
        <p:spPr>
          <a:xfrm>
            <a:off x="457200" y="22402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Qualifying Facility Self-Certification </a:t>
            </a:r>
            <a:endParaRPr lang="en-US" sz="900" dirty="0"/>
          </a:p>
        </p:txBody>
      </p:sp>
      <p:sp>
        <p:nvSpPr>
          <p:cNvPr id="26" name="Text 23"/>
          <p:cNvSpPr/>
          <p:nvPr/>
        </p:nvSpPr>
        <p:spPr>
          <a:xfrm>
            <a:off x="4114800" y="22402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27" name="Text 24"/>
          <p:cNvSpPr/>
          <p:nvPr/>
        </p:nvSpPr>
        <p:spPr>
          <a:xfrm>
            <a:off x="457200" y="25146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Trigger Net Crediting/Subscriber List sent to utility</a:t>
            </a:r>
            <a:endParaRPr lang="en-US" sz="900" dirty="0"/>
          </a:p>
        </p:txBody>
      </p:sp>
      <p:sp>
        <p:nvSpPr>
          <p:cNvPr id="28" name="Text 25"/>
          <p:cNvSpPr/>
          <p:nvPr/>
        </p:nvSpPr>
        <p:spPr>
          <a:xfrm>
            <a:off x="4114800" y="25146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29" name="Text 26"/>
          <p:cNvSpPr/>
          <p:nvPr/>
        </p:nvSpPr>
        <p:spPr>
          <a:xfrm>
            <a:off x="457200" y="27889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Community Solar Incentive Application</a:t>
            </a:r>
            <a:endParaRPr lang="en-US" sz="900" dirty="0"/>
          </a:p>
        </p:txBody>
      </p:sp>
      <p:sp>
        <p:nvSpPr>
          <p:cNvPr id="30" name="Text 27"/>
          <p:cNvSpPr/>
          <p:nvPr/>
        </p:nvSpPr>
        <p:spPr>
          <a:xfrm>
            <a:off x="4114800" y="27889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31" name="Text 28"/>
          <p:cNvSpPr/>
          <p:nvPr/>
        </p:nvSpPr>
        <p:spPr>
          <a:xfrm>
            <a:off x="457200" y="306324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Community Solar Management Agreement/SOW</a:t>
            </a:r>
            <a:endParaRPr lang="en-US" sz="900" dirty="0"/>
          </a:p>
        </p:txBody>
      </p:sp>
      <p:sp>
        <p:nvSpPr>
          <p:cNvPr id="32" name="Text 29"/>
          <p:cNvSpPr/>
          <p:nvPr/>
        </p:nvSpPr>
        <p:spPr>
          <a:xfrm>
            <a:off x="4114800" y="306324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33" name="Text 30"/>
          <p:cNvSpPr/>
          <p:nvPr/>
        </p:nvSpPr>
        <p:spPr>
          <a:xfrm>
            <a:off x="457200" y="333756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7. FIT</a:t>
            </a:r>
            <a:endParaRPr lang="en-US" sz="1000" dirty="0"/>
          </a:p>
        </p:txBody>
      </p:sp>
      <p:sp>
        <p:nvSpPr>
          <p:cNvPr id="34" name="Text 31"/>
          <p:cNvSpPr/>
          <p:nvPr/>
        </p:nvSpPr>
        <p:spPr>
          <a:xfrm>
            <a:off x="4114800" y="333756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35" name="Text 32"/>
          <p:cNvSpPr/>
          <p:nvPr/>
        </p:nvSpPr>
        <p:spPr>
          <a:xfrm>
            <a:off x="457200" y="36118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Incentive Application</a:t>
            </a:r>
            <a:endParaRPr lang="en-US" sz="900" dirty="0"/>
          </a:p>
        </p:txBody>
      </p:sp>
      <p:sp>
        <p:nvSpPr>
          <p:cNvPr id="36" name="Text 33"/>
          <p:cNvSpPr/>
          <p:nvPr/>
        </p:nvSpPr>
        <p:spPr>
          <a:xfrm>
            <a:off x="4114800" y="36118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37" name="Text 34"/>
          <p:cNvSpPr/>
          <p:nvPr/>
        </p:nvSpPr>
        <p:spPr>
          <a:xfrm>
            <a:off x="457200" y="38862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NRES Tariff Agreement (if applicable - all CT projects)</a:t>
            </a:r>
            <a:endParaRPr lang="en-US" sz="900" dirty="0"/>
          </a:p>
        </p:txBody>
      </p:sp>
      <p:sp>
        <p:nvSpPr>
          <p:cNvPr id="38" name="Text 35"/>
          <p:cNvSpPr/>
          <p:nvPr/>
        </p:nvSpPr>
        <p:spPr>
          <a:xfrm>
            <a:off x="4114800" y="38862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39" name="Text 36"/>
          <p:cNvSpPr/>
          <p:nvPr/>
        </p:nvSpPr>
        <p:spPr>
          <a:xfrm>
            <a:off x="457200" y="41605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Eligible Energy Resource Application (if applicable - all RI projects)</a:t>
            </a:r>
            <a:endParaRPr lang="en-US" sz="900" dirty="0"/>
          </a:p>
        </p:txBody>
      </p:sp>
      <p:sp>
        <p:nvSpPr>
          <p:cNvPr id="40" name="Text 37"/>
          <p:cNvSpPr/>
          <p:nvPr/>
        </p:nvSpPr>
        <p:spPr>
          <a:xfrm>
            <a:off x="4114800" y="41605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
        <p:nvSpPr>
          <p:cNvPr id="41" name="Text 38"/>
          <p:cNvSpPr/>
          <p:nvPr/>
        </p:nvSpPr>
        <p:spPr>
          <a:xfrm>
            <a:off x="457200" y="4434840"/>
            <a:ext cx="3657600" cy="274320"/>
          </a:xfrm>
          <a:prstGeom prst="rect">
            <a:avLst/>
          </a:prstGeom>
          <a:noFill/>
          <a:ln/>
        </p:spPr>
        <p:txBody>
          <a:bodyPr wrap="square" lIns="76200" tIns="76200" rIns="76200" bIns="76200" rtlCol="0" anchor="ctr"/>
          <a:lstStyle/>
          <a:p>
            <a:pPr marL="0" indent="0" algn="l">
              <a:buNone/>
            </a:pPr>
            <a:r>
              <a:rPr lang="en-US" sz="1000" b="1" dirty="0">
                <a:solidFill>
                  <a:srgbClr val="222222"/>
                </a:solidFill>
                <a:latin typeface="Calibri" pitchFamily="34" charset="0"/>
                <a:ea typeface="Calibri" pitchFamily="34" charset="-122"/>
                <a:cs typeface="Calibri" pitchFamily="34" charset="-120"/>
              </a:rPr>
              <a:t>8. SREC</a:t>
            </a:r>
            <a:endParaRPr lang="en-US" sz="1000" dirty="0"/>
          </a:p>
        </p:txBody>
      </p:sp>
      <p:sp>
        <p:nvSpPr>
          <p:cNvPr id="42" name="Text 39"/>
          <p:cNvSpPr/>
          <p:nvPr/>
        </p:nvSpPr>
        <p:spPr>
          <a:xfrm>
            <a:off x="4114800" y="4434840"/>
            <a:ext cx="1371600" cy="274320"/>
          </a:xfrm>
          <a:prstGeom prst="rect">
            <a:avLst/>
          </a:prstGeom>
          <a:noFill/>
          <a:ln/>
        </p:spPr>
        <p:txBody>
          <a:bodyPr wrap="square" lIns="76200" tIns="76200" rIns="76200" bIns="76200" rtlCol="0" anchor="ctr"/>
          <a:lstStyle/>
          <a:p>
            <a:pPr marL="0" indent="0" algn="ctr">
              <a:buNone/>
            </a:pPr>
            <a:r>
              <a:rPr lang="en-US" sz="900" dirty="0">
                <a:solidFill>
                  <a:srgbClr val="666666"/>
                </a:solidFill>
                <a:latin typeface="Calibri" pitchFamily="34" charset="0"/>
                <a:ea typeface="Calibri" pitchFamily="34" charset="-122"/>
                <a:cs typeface="Calibri" pitchFamily="34" charset="-120"/>
              </a:rPr>
              <a:t>Section</a:t>
            </a:r>
            <a:endParaRPr lang="en-US" sz="900" dirty="0"/>
          </a:p>
        </p:txBody>
      </p:sp>
      <p:sp>
        <p:nvSpPr>
          <p:cNvPr id="43" name="Text 40"/>
          <p:cNvSpPr/>
          <p:nvPr/>
        </p:nvSpPr>
        <p:spPr>
          <a:xfrm>
            <a:off x="457200" y="470916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REC Registration</a:t>
            </a:r>
            <a:endParaRPr lang="en-US" sz="900" dirty="0"/>
          </a:p>
        </p:txBody>
      </p:sp>
      <p:sp>
        <p:nvSpPr>
          <p:cNvPr id="44" name="Text 41"/>
          <p:cNvSpPr/>
          <p:nvPr/>
        </p:nvSpPr>
        <p:spPr>
          <a:xfrm>
            <a:off x="4114800" y="470916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5" name="Text 42"/>
          <p:cNvSpPr/>
          <p:nvPr/>
        </p:nvSpPr>
        <p:spPr>
          <a:xfrm>
            <a:off x="457200" y="498348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REC Final Approval</a:t>
            </a:r>
            <a:endParaRPr lang="en-US" sz="900" dirty="0"/>
          </a:p>
        </p:txBody>
      </p:sp>
      <p:sp>
        <p:nvSpPr>
          <p:cNvPr id="46" name="Text 43"/>
          <p:cNvSpPr/>
          <p:nvPr/>
        </p:nvSpPr>
        <p:spPr>
          <a:xfrm>
            <a:off x="4114800" y="498348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7" name="Text 44"/>
          <p:cNvSpPr/>
          <p:nvPr/>
        </p:nvSpPr>
        <p:spPr>
          <a:xfrm>
            <a:off x="457200" y="525780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REC Application</a:t>
            </a:r>
            <a:endParaRPr lang="en-US" sz="900" dirty="0"/>
          </a:p>
        </p:txBody>
      </p:sp>
      <p:sp>
        <p:nvSpPr>
          <p:cNvPr id="48" name="Text 45"/>
          <p:cNvSpPr/>
          <p:nvPr/>
        </p:nvSpPr>
        <p:spPr>
          <a:xfrm>
            <a:off x="4114800" y="525780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D32F2F"/>
                </a:solidFill>
                <a:latin typeface="Calibri" pitchFamily="34" charset="0"/>
                <a:ea typeface="Calibri" pitchFamily="34" charset="-122"/>
                <a:cs typeface="Calibri" pitchFamily="34" charset="-120"/>
              </a:rPr>
              <a:t>○ Pending</a:t>
            </a:r>
            <a:endParaRPr lang="en-US" sz="900" dirty="0"/>
          </a:p>
        </p:txBody>
      </p:sp>
      <p:sp>
        <p:nvSpPr>
          <p:cNvPr id="49" name="Text 46"/>
          <p:cNvSpPr/>
          <p:nvPr/>
        </p:nvSpPr>
        <p:spPr>
          <a:xfrm>
            <a:off x="457200" y="5532120"/>
            <a:ext cx="3657600" cy="274320"/>
          </a:xfrm>
          <a:prstGeom prst="rect">
            <a:avLst/>
          </a:prstGeom>
          <a:noFill/>
          <a:ln/>
        </p:spPr>
        <p:txBody>
          <a:bodyPr wrap="square" lIns="76200" tIns="76200" rIns="76200" bIns="76200" rtlCol="0" anchor="ctr"/>
          <a:lstStyle/>
          <a:p>
            <a:pPr marL="0" indent="0" algn="l">
              <a:buNone/>
            </a:pPr>
            <a:r>
              <a:rPr lang="en-US" sz="900" dirty="0">
                <a:solidFill>
                  <a:srgbClr val="222222"/>
                </a:solidFill>
                <a:latin typeface="Calibri" pitchFamily="34" charset="0"/>
                <a:ea typeface="Calibri" pitchFamily="34" charset="-122"/>
                <a:cs typeface="Calibri" pitchFamily="34" charset="-120"/>
              </a:rPr>
              <a:t>  REC Conditional Approval</a:t>
            </a:r>
            <a:endParaRPr lang="en-US" sz="900" dirty="0"/>
          </a:p>
        </p:txBody>
      </p:sp>
      <p:sp>
        <p:nvSpPr>
          <p:cNvPr id="50" name="Text 47"/>
          <p:cNvSpPr/>
          <p:nvPr/>
        </p:nvSpPr>
        <p:spPr>
          <a:xfrm>
            <a:off x="4114800" y="5532120"/>
            <a:ext cx="1371600" cy="274320"/>
          </a:xfrm>
          <a:prstGeom prst="rect">
            <a:avLst/>
          </a:prstGeom>
          <a:noFill/>
          <a:ln/>
        </p:spPr>
        <p:txBody>
          <a:bodyPr wrap="square" lIns="76200" tIns="76200" rIns="76200" bIns="76200" rtlCol="0" anchor="ctr"/>
          <a:lstStyle/>
          <a:p>
            <a:pPr marL="0" indent="0" algn="ctr">
              <a:buNone/>
            </a:pPr>
            <a:r>
              <a:rPr lang="en-US" sz="900" b="1" dirty="0">
                <a:solidFill>
                  <a:srgbClr val="2E7D32"/>
                </a:solidFill>
                <a:latin typeface="Calibri" pitchFamily="34" charset="0"/>
                <a:ea typeface="Calibri" pitchFamily="34" charset="-122"/>
                <a:cs typeface="Calibri" pitchFamily="34" charset="-120"/>
              </a:rPr>
              <a:t>✓ Completed</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9FC"/>
        </a:solidFill>
        <a:effectLst/>
      </p:bgPr>
    </p:bg>
    <p:spTree>
      <p:nvGrpSpPr>
        <p:cNvPr id="1" name=""/>
        <p:cNvGrpSpPr/>
        <p:nvPr/>
      </p:nvGrpSpPr>
      <p:grpSpPr>
        <a:xfrm>
          <a:off x="0" y="0"/>
          <a:ext cx="0" cy="0"/>
          <a:chOff x="0" y="0"/>
          <a:chExt cx="0" cy="0"/>
        </a:xfrm>
      </p:grpSpPr>
      <p:sp>
        <p:nvSpPr>
          <p:cNvPr id="2" name="Text 0"/>
          <p:cNvSpPr/>
          <p:nvPr/>
        </p:nvSpPr>
        <p:spPr>
          <a:xfrm>
            <a:off x="11002975" y="6583680"/>
            <a:ext cx="914400" cy="18288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9</a:t>
            </a:r>
            <a:endParaRPr lang="en-US" sz="1000" dirty="0"/>
          </a:p>
        </p:txBody>
      </p:sp>
      <p:pic>
        <p:nvPicPr>
          <p:cNvPr id="3" name="Image 0" descr="./Logo.png"/>
          <p:cNvPicPr>
            <a:picLocks noChangeAspect="1"/>
          </p:cNvPicPr>
          <p:nvPr/>
        </p:nvPicPr>
        <p:blipFill>
          <a:blip r:embed="rId3"/>
          <a:stretch>
            <a:fillRect/>
          </a:stretch>
        </p:blipFill>
        <p:spPr>
          <a:xfrm>
            <a:off x="4390492" y="1371600"/>
            <a:ext cx="3410712" cy="731520"/>
          </a:xfrm>
          <a:prstGeom prst="rect">
            <a:avLst/>
          </a:prstGeom>
        </p:spPr>
      </p:pic>
      <p:sp>
        <p:nvSpPr>
          <p:cNvPr id="4" name="Text 1"/>
          <p:cNvSpPr/>
          <p:nvPr/>
        </p:nvSpPr>
        <p:spPr>
          <a:xfrm>
            <a:off x="4724248" y="2560320"/>
            <a:ext cx="2743200" cy="274320"/>
          </a:xfrm>
          <a:prstGeom prst="rect">
            <a:avLst/>
          </a:prstGeom>
          <a:noFill/>
          <a:ln/>
        </p:spPr>
        <p:txBody>
          <a:bodyPr wrap="square" lIns="76200" tIns="76200" rIns="76200" bIns="76200" rtlCol="0" anchor="ctr"/>
          <a:lstStyle/>
          <a:p>
            <a:pPr marL="0" indent="0" algn="ctr">
              <a:buNone/>
            </a:pPr>
            <a:r>
              <a:rPr lang="en-US" sz="1600" b="1" dirty="0">
                <a:solidFill>
                  <a:srgbClr val="4285F4"/>
                </a:solidFill>
                <a:latin typeface="Calibri" pitchFamily="34" charset="0"/>
                <a:ea typeface="Calibri" pitchFamily="34" charset="-122"/>
                <a:cs typeface="Calibri" pitchFamily="34" charset="-120"/>
              </a:rPr>
              <a:t>Contact Information</a:t>
            </a:r>
            <a:endParaRPr lang="en-US" sz="1600" dirty="0"/>
          </a:p>
        </p:txBody>
      </p:sp>
      <p:sp>
        <p:nvSpPr>
          <p:cNvPr id="5" name="Text 2"/>
          <p:cNvSpPr/>
          <p:nvPr/>
        </p:nvSpPr>
        <p:spPr>
          <a:xfrm>
            <a:off x="4724248" y="2926080"/>
            <a:ext cx="2743200" cy="228600"/>
          </a:xfrm>
          <a:prstGeom prst="rect">
            <a:avLst/>
          </a:prstGeom>
          <a:noFill/>
          <a:ln/>
        </p:spPr>
        <p:txBody>
          <a:bodyPr wrap="square" lIns="76200" tIns="76200" rIns="76200" bIns="76200" rtlCol="0" anchor="ctr"/>
          <a:lstStyle/>
          <a:p>
            <a:pPr marL="0" indent="0" algn="ctr">
              <a:buNone/>
            </a:pPr>
            <a:r>
              <a:rPr lang="en-US" sz="1400" b="1" dirty="0">
                <a:solidFill>
                  <a:srgbClr val="222222"/>
                </a:solidFill>
                <a:latin typeface="Calibri" pitchFamily="34" charset="0"/>
                <a:ea typeface="Calibri" pitchFamily="34" charset="-122"/>
                <a:cs typeface="Calibri" pitchFamily="34" charset="-120"/>
              </a:rPr>
              <a:t>Ecosuite</a:t>
            </a:r>
            <a:endParaRPr lang="en-US" sz="1400" dirty="0"/>
          </a:p>
        </p:txBody>
      </p:sp>
      <p:sp>
        <p:nvSpPr>
          <p:cNvPr id="6" name="Text 3"/>
          <p:cNvSpPr/>
          <p:nvPr/>
        </p:nvSpPr>
        <p:spPr>
          <a:xfrm>
            <a:off x="4724248" y="3200400"/>
            <a:ext cx="2743200" cy="182880"/>
          </a:xfrm>
          <a:prstGeom prst="rect">
            <a:avLst/>
          </a:prstGeom>
          <a:noFill/>
          <a:ln/>
        </p:spPr>
        <p:txBody>
          <a:bodyPr wrap="square" lIns="76200" tIns="76200" rIns="76200" bIns="76200" rtlCol="0" anchor="ctr"/>
          <a:lstStyle/>
          <a:p>
            <a:pPr marL="0" indent="0" algn="ctr">
              <a:buNone/>
            </a:pPr>
            <a:r>
              <a:rPr lang="en-US" sz="1200" dirty="0">
                <a:solidFill>
                  <a:srgbClr val="4285F4"/>
                </a:solidFill>
                <a:latin typeface="Calibri" pitchFamily="34" charset="0"/>
                <a:ea typeface="Calibri" pitchFamily="34" charset="-122"/>
                <a:cs typeface="Calibri" pitchFamily="34" charset="-120"/>
              </a:rPr>
              <a:t>info@ecosuite.io</a:t>
            </a:r>
            <a:endParaRPr lang="en-US" sz="1200" dirty="0"/>
          </a:p>
        </p:txBody>
      </p:sp>
      <p:sp>
        <p:nvSpPr>
          <p:cNvPr id="7" name="Text 4"/>
          <p:cNvSpPr/>
          <p:nvPr/>
        </p:nvSpPr>
        <p:spPr>
          <a:xfrm>
            <a:off x="4724248" y="3429000"/>
            <a:ext cx="2743200" cy="182880"/>
          </a:xfrm>
          <a:prstGeom prst="rect">
            <a:avLst/>
          </a:prstGeom>
          <a:noFill/>
          <a:ln/>
        </p:spPr>
        <p:txBody>
          <a:bodyPr wrap="square" lIns="76200" tIns="76200" rIns="76200" bIns="76200" rtlCol="0" anchor="ctr"/>
          <a:lstStyle/>
          <a:p>
            <a:pPr marL="0" indent="0" algn="ctr">
              <a:buNone/>
            </a:pPr>
            <a:r>
              <a:rPr lang="en-US" sz="1200" dirty="0">
                <a:solidFill>
                  <a:srgbClr val="222222"/>
                </a:solidFill>
                <a:latin typeface="Calibri" pitchFamily="34" charset="0"/>
                <a:ea typeface="Calibri" pitchFamily="34" charset="-122"/>
                <a:cs typeface="Calibri" pitchFamily="34" charset="-120"/>
              </a:rPr>
              <a:t>Brooklyn, New York</a:t>
            </a:r>
            <a:endParaRPr lang="en-US" sz="1200" dirty="0"/>
          </a:p>
        </p:txBody>
      </p:sp>
      <p:sp>
        <p:nvSpPr>
          <p:cNvPr id="8" name="Text 5"/>
          <p:cNvSpPr/>
          <p:nvPr/>
        </p:nvSpPr>
        <p:spPr>
          <a:xfrm>
            <a:off x="4724248" y="3657600"/>
            <a:ext cx="2743200" cy="182880"/>
          </a:xfrm>
          <a:prstGeom prst="rect">
            <a:avLst/>
          </a:prstGeom>
          <a:noFill/>
          <a:ln/>
        </p:spPr>
        <p:txBody>
          <a:bodyPr wrap="square" lIns="76200" tIns="76200" rIns="76200" bIns="76200" rtlCol="0" anchor="ctr"/>
          <a:lstStyle/>
          <a:p>
            <a:pPr marL="0" indent="0" algn="ctr">
              <a:buNone/>
            </a:pPr>
            <a:r>
              <a:rPr lang="en-US" sz="1200" dirty="0">
                <a:solidFill>
                  <a:srgbClr val="4285F4"/>
                </a:solidFill>
                <a:latin typeface="Calibri" pitchFamily="34" charset="0"/>
                <a:ea typeface="Calibri" pitchFamily="34" charset="-122"/>
                <a:cs typeface="Calibri" pitchFamily="34" charset="-120"/>
              </a:rPr>
              <a:t>https://</a:t>
            </a:r>
            <a:r>
              <a:rPr lang="en-US" sz="1200" dirty="0" err="1">
                <a:solidFill>
                  <a:srgbClr val="4285F4"/>
                </a:solidFill>
                <a:latin typeface="Calibri" pitchFamily="34" charset="0"/>
                <a:ea typeface="Calibri" pitchFamily="34" charset="-122"/>
                <a:cs typeface="Calibri" pitchFamily="34" charset="-120"/>
              </a:rPr>
              <a:t>ecosuite.io</a:t>
            </a:r>
            <a:endParaRPr lang="en-US" sz="1200" dirty="0"/>
          </a:p>
        </p:txBody>
      </p:sp>
      <p:sp>
        <p:nvSpPr>
          <p:cNvPr id="9" name="Text 6"/>
          <p:cNvSpPr/>
          <p:nvPr/>
        </p:nvSpPr>
        <p:spPr>
          <a:xfrm>
            <a:off x="1523848" y="4572000"/>
            <a:ext cx="9144000" cy="228600"/>
          </a:xfrm>
          <a:prstGeom prst="rect">
            <a:avLst/>
          </a:prstGeom>
          <a:noFill/>
          <a:ln/>
        </p:spPr>
        <p:txBody>
          <a:bodyPr wrap="square" lIns="76200" tIns="76200" rIns="76200" bIns="76200" rtlCol="0" anchor="ctr"/>
          <a:lstStyle/>
          <a:p>
            <a:pPr marL="0" indent="0" algn="ctr">
              <a:buNone/>
            </a:pPr>
            <a:r>
              <a:rPr lang="en-US" sz="1400" b="1" dirty="0">
                <a:solidFill>
                  <a:srgbClr val="4285F4"/>
                </a:solidFill>
                <a:latin typeface="Calibri" pitchFamily="34" charset="0"/>
                <a:ea typeface="Calibri" pitchFamily="34" charset="-122"/>
                <a:cs typeface="Calibri" pitchFamily="34" charset="-120"/>
              </a:rPr>
              <a:t>Disclaimer</a:t>
            </a:r>
            <a:endParaRPr lang="en-US" sz="1400" dirty="0"/>
          </a:p>
        </p:txBody>
      </p:sp>
      <p:sp>
        <p:nvSpPr>
          <p:cNvPr id="10" name="Text 7"/>
          <p:cNvSpPr/>
          <p:nvPr/>
        </p:nvSpPr>
        <p:spPr>
          <a:xfrm>
            <a:off x="1523848" y="4846320"/>
            <a:ext cx="9144000" cy="548640"/>
          </a:xfrm>
          <a:prstGeom prst="rect">
            <a:avLst/>
          </a:prstGeom>
          <a:noFill/>
          <a:ln/>
        </p:spPr>
        <p:txBody>
          <a:bodyPr wrap="square" lIns="76200" tIns="76200" rIns="76200" bIns="76200" rtlCol="0" anchor="t"/>
          <a:lstStyle/>
          <a:p>
            <a:pPr marL="0" indent="0" algn="ctr">
              <a:buNone/>
            </a:pPr>
            <a:r>
              <a:rPr lang="en-US" sz="1000" dirty="0">
                <a:solidFill>
                  <a:srgbClr val="222222"/>
                </a:solidFill>
                <a:latin typeface="Calibri" pitchFamily="34" charset="0"/>
                <a:ea typeface="Calibri" pitchFamily="34" charset="-122"/>
                <a:cs typeface="Calibri" pitchFamily="34" charset="-120"/>
              </a:rPr>
              <a:t>This presentation, including any documents, files, or attachments, is intended solely for the use of the designated recipient(s) and may contain privileged and confidential information.</a:t>
            </a:r>
            <a:endParaRPr lang="en-US" sz="1000" dirty="0"/>
          </a:p>
        </p:txBody>
      </p:sp>
      <p:sp>
        <p:nvSpPr>
          <p:cNvPr id="11" name="Text 8"/>
          <p:cNvSpPr/>
          <p:nvPr/>
        </p:nvSpPr>
        <p:spPr>
          <a:xfrm>
            <a:off x="1523848" y="5440680"/>
            <a:ext cx="9144000" cy="365760"/>
          </a:xfrm>
          <a:prstGeom prst="rect">
            <a:avLst/>
          </a:prstGeom>
          <a:noFill/>
          <a:ln/>
        </p:spPr>
        <p:txBody>
          <a:bodyPr wrap="square" lIns="76200" tIns="76200" rIns="76200" bIns="76200" rtlCol="0" anchor="t"/>
          <a:lstStyle/>
          <a:p>
            <a:pPr marL="0" indent="0" algn="ctr">
              <a:buNone/>
            </a:pPr>
            <a:r>
              <a:rPr lang="en-US" sz="1000" dirty="0">
                <a:solidFill>
                  <a:srgbClr val="222222"/>
                </a:solidFill>
                <a:latin typeface="Calibri" pitchFamily="34" charset="0"/>
                <a:ea typeface="Calibri" pitchFamily="34" charset="-122"/>
                <a:cs typeface="Calibri" pitchFamily="34" charset="-120"/>
              </a:rPr>
              <a:t>Any unauthorized review, use, disclosure, distribution, or copying of its contents is strictly prohibited.</a:t>
            </a:r>
            <a:endParaRPr lang="en-US" sz="1000" dirty="0"/>
          </a:p>
        </p:txBody>
      </p:sp>
      <p:sp>
        <p:nvSpPr>
          <p:cNvPr id="12" name="Text 9"/>
          <p:cNvSpPr/>
          <p:nvPr/>
        </p:nvSpPr>
        <p:spPr>
          <a:xfrm>
            <a:off x="1523848" y="5852160"/>
            <a:ext cx="9144000" cy="548640"/>
          </a:xfrm>
          <a:prstGeom prst="rect">
            <a:avLst/>
          </a:prstGeom>
          <a:noFill/>
          <a:ln/>
        </p:spPr>
        <p:txBody>
          <a:bodyPr wrap="square" lIns="76200" tIns="76200" rIns="76200" bIns="76200" rtlCol="0" anchor="t"/>
          <a:lstStyle/>
          <a:p>
            <a:pPr marL="0" indent="0" algn="ctr">
              <a:buNone/>
            </a:pPr>
            <a:r>
              <a:rPr lang="en-US" sz="1000" dirty="0">
                <a:solidFill>
                  <a:srgbClr val="222222"/>
                </a:solidFill>
                <a:latin typeface="Calibri" pitchFamily="34" charset="0"/>
                <a:ea typeface="Calibri" pitchFamily="34" charset="-122"/>
                <a:cs typeface="Calibri" pitchFamily="34" charset="-120"/>
              </a:rPr>
              <a:t>If you have received this presentation in error, please notify the sender immediately by replying via email and delete all copies of this communication and its attachments without reading, printing, or saving them in any manner.</a:t>
            </a:r>
            <a:endParaRPr lang="en-US" sz="1000" dirty="0"/>
          </a:p>
        </p:txBody>
      </p:sp>
      <p:sp>
        <p:nvSpPr>
          <p:cNvPr id="13" name="Text 10"/>
          <p:cNvSpPr/>
          <p:nvPr/>
        </p:nvSpPr>
        <p:spPr>
          <a:xfrm>
            <a:off x="1523848" y="6492240"/>
            <a:ext cx="9144000" cy="182880"/>
          </a:xfrm>
          <a:prstGeom prst="rect">
            <a:avLst/>
          </a:prstGeom>
          <a:noFill/>
          <a:ln/>
        </p:spPr>
        <p:txBody>
          <a:bodyPr wrap="square" lIns="76200" tIns="76200" rIns="76200" bIns="76200" rtlCol="0" anchor="ctr"/>
          <a:lstStyle/>
          <a:p>
            <a:pPr marL="0" indent="0" algn="ctr">
              <a:buNone/>
            </a:pPr>
            <a:r>
              <a:rPr lang="en-US" sz="1000" dirty="0">
                <a:solidFill>
                  <a:srgbClr val="2A2F35"/>
                </a:solidFill>
                <a:latin typeface="Calibri" pitchFamily="34" charset="0"/>
                <a:ea typeface="Calibri" pitchFamily="34" charset="-122"/>
                <a:cs typeface="Calibri" pitchFamily="34" charset="-120"/>
              </a:rPr>
              <a:t>© 2025 Ecosuite. All rights reserved.</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TotalTime>
  <Words>1495</Words>
  <Application>Microsoft Macintosh PowerPoint</Application>
  <PresentationFormat>Widescreen</PresentationFormat>
  <Paragraphs>569</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Promia Chowdhury</cp:lastModifiedBy>
  <cp:revision>6</cp:revision>
  <dcterms:created xsi:type="dcterms:W3CDTF">2025-10-22T07:49:10Z</dcterms:created>
  <dcterms:modified xsi:type="dcterms:W3CDTF">2025-10-24T00:52:58Z</dcterms:modified>
</cp:coreProperties>
</file>